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  <p:sldMasterId id="2147483811" r:id="rId2"/>
  </p:sldMasterIdLst>
  <p:notesMasterIdLst>
    <p:notesMasterId r:id="rId46"/>
  </p:notesMasterIdLst>
  <p:handoutMasterIdLst>
    <p:handoutMasterId r:id="rId47"/>
  </p:handoutMasterIdLst>
  <p:sldIdLst>
    <p:sldId id="751" r:id="rId3"/>
    <p:sldId id="753" r:id="rId4"/>
    <p:sldId id="806" r:id="rId5"/>
    <p:sldId id="754" r:id="rId6"/>
    <p:sldId id="807" r:id="rId7"/>
    <p:sldId id="755" r:id="rId8"/>
    <p:sldId id="756" r:id="rId9"/>
    <p:sldId id="757" r:id="rId10"/>
    <p:sldId id="758" r:id="rId11"/>
    <p:sldId id="759" r:id="rId12"/>
    <p:sldId id="760" r:id="rId13"/>
    <p:sldId id="761" r:id="rId14"/>
    <p:sldId id="762" r:id="rId15"/>
    <p:sldId id="765" r:id="rId16"/>
    <p:sldId id="766" r:id="rId17"/>
    <p:sldId id="767" r:id="rId18"/>
    <p:sldId id="768" r:id="rId19"/>
    <p:sldId id="769" r:id="rId20"/>
    <p:sldId id="770" r:id="rId21"/>
    <p:sldId id="771" r:id="rId22"/>
    <p:sldId id="809" r:id="rId23"/>
    <p:sldId id="772" r:id="rId24"/>
    <p:sldId id="773" r:id="rId25"/>
    <p:sldId id="774" r:id="rId26"/>
    <p:sldId id="775" r:id="rId27"/>
    <p:sldId id="808" r:id="rId28"/>
    <p:sldId id="776" r:id="rId29"/>
    <p:sldId id="777" r:id="rId30"/>
    <p:sldId id="778" r:id="rId31"/>
    <p:sldId id="779" r:id="rId32"/>
    <p:sldId id="780" r:id="rId33"/>
    <p:sldId id="781" r:id="rId34"/>
    <p:sldId id="782" r:id="rId35"/>
    <p:sldId id="783" r:id="rId36"/>
    <p:sldId id="805" r:id="rId37"/>
    <p:sldId id="784" r:id="rId38"/>
    <p:sldId id="785" r:id="rId39"/>
    <p:sldId id="786" r:id="rId40"/>
    <p:sldId id="787" r:id="rId41"/>
    <p:sldId id="788" r:id="rId42"/>
    <p:sldId id="789" r:id="rId43"/>
    <p:sldId id="790" r:id="rId44"/>
    <p:sldId id="791" r:id="rId45"/>
  </p:sldIdLst>
  <p:sldSz cx="9144000" cy="6858000" type="screen4x3"/>
  <p:notesSz cx="7099300" cy="102346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99FF99"/>
    <a:srgbClr val="CCFFFF"/>
    <a:srgbClr val="8597E3"/>
    <a:srgbClr val="CCECFF"/>
    <a:srgbClr val="0000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85821" autoAdjust="0"/>
  </p:normalViewPr>
  <p:slideViewPr>
    <p:cSldViewPr>
      <p:cViewPr varScale="1">
        <p:scale>
          <a:sx n="91" d="100"/>
          <a:sy n="91" d="100"/>
        </p:scale>
        <p:origin x="2106" y="60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38"/>
    </p:cViewPr>
  </p:sorterViewPr>
  <p:notesViewPr>
    <p:cSldViewPr>
      <p:cViewPr varScale="1">
        <p:scale>
          <a:sx n="51" d="100"/>
          <a:sy n="51" d="100"/>
        </p:scale>
        <p:origin x="-1920" y="-102"/>
      </p:cViewPr>
      <p:guideLst>
        <p:guide orient="horz" pos="3224"/>
        <p:guide pos="2236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8A2378EA-DE01-4D51-BCC7-B7F2A32725A5}" type="datetimeFigureOut">
              <a:rPr lang="zh-CN" altLang="en-US"/>
              <a:pPr>
                <a:defRPr/>
              </a:pPr>
              <a:t>2022/2/22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68AC06B-8868-49D9-A3C5-A699BCF084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032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9761784B-2546-4C37-8C93-FDD3A483256A}" type="datetimeFigureOut">
              <a:rPr lang="zh-CN" altLang="en-US"/>
              <a:pPr>
                <a:defRPr/>
              </a:pPr>
              <a:t>2022/2/22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AC78BFF-040B-4336-996C-594283DC58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3864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C78BFF-040B-4336-996C-594283DC5811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351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164849300"/>
      </p:ext>
    </p:extLst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225335272"/>
      </p:ext>
    </p:extLst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467797239"/>
      </p:ext>
    </p:extLst>
  </p:cSld>
  <p:clrMapOvr>
    <a:masterClrMapping/>
  </p:clrMapOvr>
  <p:transition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424868486"/>
      </p:ext>
    </p:extLst>
  </p:cSld>
  <p:clrMapOvr>
    <a:masterClrMapping/>
  </p:clrMapOvr>
  <p:transition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3867B-18B1-4530-B703-C41559C936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35294022"/>
      </p:ext>
    </p:extLst>
  </p:cSld>
  <p:clrMapOvr>
    <a:masterClrMapping/>
  </p:clrMapOvr>
  <p:transition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0B4A5-CBF7-4B2B-A59B-C993400674C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3125211"/>
      </p:ext>
    </p:extLst>
  </p:cSld>
  <p:clrMapOvr>
    <a:masterClrMapping/>
  </p:clrMapOvr>
  <p:transition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3C4C7-64B9-44C7-BC4A-55AF0C5C49C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2458754"/>
      </p:ext>
    </p:extLst>
  </p:cSld>
  <p:clrMapOvr>
    <a:masterClrMapping/>
  </p:clrMapOvr>
  <p:transition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648F1-5124-4472-8019-931E15D4DB4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81269666"/>
      </p:ext>
    </p:extLst>
  </p:cSld>
  <p:clrMapOvr>
    <a:masterClrMapping/>
  </p:clrMapOvr>
  <p:transition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84738-3DED-48B8-853B-F0193CEA39B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82532928"/>
      </p:ext>
    </p:extLst>
  </p:cSld>
  <p:clrMapOvr>
    <a:masterClrMapping/>
  </p:clrMapOvr>
  <p:transition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56CB0-466D-4969-B60F-91D140A1406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58309086"/>
      </p:ext>
    </p:extLst>
  </p:cSld>
  <p:clrMapOvr>
    <a:masterClrMapping/>
  </p:clrMapOvr>
  <p:transition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24A0C-6844-47A1-8A6E-35DA7F80F79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6312547"/>
      </p:ext>
    </p:extLst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276166727"/>
      </p:ext>
    </p:extLst>
  </p:cSld>
  <p:clrMapOvr>
    <a:masterClrMapping/>
  </p:clrMapOvr>
  <p:transition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F72CB-7E4F-441E-B12F-24A5358BB48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78640811"/>
      </p:ext>
    </p:extLst>
  </p:cSld>
  <p:clrMapOvr>
    <a:masterClrMapping/>
  </p:clrMapOvr>
  <p:transition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CA124-9645-42CD-A7BA-AD6C83560DC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45176821"/>
      </p:ext>
    </p:extLst>
  </p:cSld>
  <p:clrMapOvr>
    <a:masterClrMapping/>
  </p:clrMapOvr>
  <p:transition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365EE-B38A-4B05-83F4-5580BA59F78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5036674"/>
      </p:ext>
    </p:extLst>
  </p:cSld>
  <p:clrMapOvr>
    <a:masterClrMapping/>
  </p:clrMapOvr>
  <p:transition>
    <p:pul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C1D2C-3FE2-41EE-B528-DFFDD3A7977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01726053"/>
      </p:ext>
    </p:extLst>
  </p:cSld>
  <p:clrMapOvr>
    <a:masterClrMapping/>
  </p:clrMapOvr>
  <p:transition>
    <p:pul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59A0F-1B99-46FA-910A-E79E1BCF122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52267062"/>
      </p:ext>
    </p:extLst>
  </p:cSld>
  <p:clrMapOvr>
    <a:masterClrMapping/>
  </p:clrMapOvr>
  <p:transition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34E9B-C093-4A31-946F-68A8CD224EF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36415761"/>
      </p:ext>
    </p:extLst>
  </p:cSld>
  <p:clrMapOvr>
    <a:masterClrMapping/>
  </p:clrMapOvr>
  <p:transition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233F5-391E-4CC8-ACD5-CE19FDEBA23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33046803"/>
      </p:ext>
    </p:extLst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42575651"/>
      </p:ext>
    </p:extLst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084216425"/>
      </p:ext>
    </p:extLst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556103055"/>
      </p:ext>
    </p:extLst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472533500"/>
      </p:ext>
    </p:extLst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7765931"/>
      </p:ext>
    </p:extLst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035431219"/>
      </p:ext>
    </p:extLst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422551413"/>
      </p:ext>
    </p:extLst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2147483646 w 1000"/>
              <a:gd name="T3" fmla="*/ 0 h 1000"/>
              <a:gd name="T4" fmla="*/ 2147483646 w 1000"/>
              <a:gd name="T5" fmla="*/ 1314263702 h 1000"/>
              <a:gd name="T6" fmla="*/ 0 w 1000"/>
              <a:gd name="T7" fmla="*/ 1314263702 h 1000"/>
              <a:gd name="T8" fmla="*/ 0 w 1000"/>
              <a:gd name="T9" fmla="*/ 0 h 1000"/>
              <a:gd name="T10" fmla="*/ 2147483646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7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DC49F967-96E9-425C-8DE1-E812BB8A6B7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49263" y="503238"/>
            <a:ext cx="86947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1.6  </a:t>
            </a:r>
            <a:r>
              <a:rPr lang="en-GB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Software </a:t>
            </a: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 cycle 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01675" y="2349500"/>
            <a:ext cx="7920038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ClrTx/>
              <a:buFontTx/>
              <a:buNone/>
            </a:pPr>
            <a:r>
              <a:rPr lang="zh-CN" altLang="en-US" sz="2800" dirty="0">
                <a:latin typeface="宋体" panose="02010600030101010101" pitchFamily="2" charset="-122"/>
              </a:rPr>
              <a:t>软件产品或软件系统从设计、开发、投入使用到被淘汰的全过程。</a:t>
            </a:r>
            <a:endParaRPr lang="en-US" altLang="zh-CN" sz="2800" b="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1187450" y="2205038"/>
            <a:ext cx="7435850" cy="4365625"/>
            <a:chOff x="1527" y="703"/>
            <a:chExt cx="2769" cy="1968"/>
          </a:xfrm>
        </p:grpSpPr>
        <p:sp>
          <p:nvSpPr>
            <p:cNvPr id="13318" name="Rectangle 3"/>
            <p:cNvSpPr>
              <a:spLocks noChangeArrowheads="1"/>
            </p:cNvSpPr>
            <p:nvPr/>
          </p:nvSpPr>
          <p:spPr bwMode="auto">
            <a:xfrm>
              <a:off x="1562" y="738"/>
              <a:ext cx="2734" cy="1933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5000"/>
                </a:spcBef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60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3319" name="Rectangle 4"/>
            <p:cNvSpPr>
              <a:spLocks noChangeArrowheads="1"/>
            </p:cNvSpPr>
            <p:nvPr/>
          </p:nvSpPr>
          <p:spPr bwMode="auto">
            <a:xfrm>
              <a:off x="1527" y="703"/>
              <a:ext cx="2734" cy="1933"/>
            </a:xfrm>
            <a:prstGeom prst="rect">
              <a:avLst/>
            </a:prstGeom>
            <a:solidFill>
              <a:srgbClr val="96E3FE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5000"/>
                </a:spcBef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60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611188" y="323655"/>
            <a:ext cx="521017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3500" tIns="25400" rIns="63500" bIns="2540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Spiral Model</a:t>
            </a:r>
          </a:p>
        </p:txBody>
      </p:sp>
      <p:pic>
        <p:nvPicPr>
          <p:cNvPr id="13316" name="Picture 6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708275"/>
            <a:ext cx="700722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5741988" y="1042988"/>
            <a:ext cx="27352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b="0">
                <a:solidFill>
                  <a:srgbClr val="FF0000"/>
                </a:solidFill>
                <a:latin typeface="Arial" panose="020B0604020202020204" pitchFamily="34" charset="0"/>
              </a:rPr>
              <a:t>螺旋过程模型</a:t>
            </a:r>
            <a:r>
              <a:rPr lang="zh-CN" altLang="en-US" sz="3200"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3"/>
          <p:cNvGrpSpPr>
            <a:grpSpLocks/>
          </p:cNvGrpSpPr>
          <p:nvPr/>
        </p:nvGrpSpPr>
        <p:grpSpPr bwMode="auto">
          <a:xfrm>
            <a:off x="1376363" y="2033588"/>
            <a:ext cx="6083300" cy="4129087"/>
            <a:chOff x="756" y="1528"/>
            <a:chExt cx="3647" cy="2400"/>
          </a:xfrm>
        </p:grpSpPr>
        <p:grpSp>
          <p:nvGrpSpPr>
            <p:cNvPr id="14341" name="Group 4"/>
            <p:cNvGrpSpPr>
              <a:grpSpLocks/>
            </p:cNvGrpSpPr>
            <p:nvPr/>
          </p:nvGrpSpPr>
          <p:grpSpPr bwMode="auto">
            <a:xfrm>
              <a:off x="756" y="1528"/>
              <a:ext cx="1727" cy="1152"/>
              <a:chOff x="180" y="952"/>
              <a:chExt cx="3984" cy="3024"/>
            </a:xfrm>
          </p:grpSpPr>
          <p:sp>
            <p:nvSpPr>
              <p:cNvPr id="14390" name="Rectangle 5"/>
              <p:cNvSpPr>
                <a:spLocks noChangeArrowheads="1"/>
              </p:cNvSpPr>
              <p:nvPr/>
            </p:nvSpPr>
            <p:spPr bwMode="auto">
              <a:xfrm>
                <a:off x="180" y="952"/>
                <a:ext cx="3984" cy="3024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zh-CN" altLang="en-US" sz="160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391" name="AutoShape 6"/>
              <p:cNvSpPr>
                <a:spLocks noChangeArrowheads="1"/>
              </p:cNvSpPr>
              <p:nvPr/>
            </p:nvSpPr>
            <p:spPr bwMode="auto">
              <a:xfrm>
                <a:off x="1668" y="1192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Under</a:t>
                </a:r>
              </a:p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Development</a:t>
                </a:r>
              </a:p>
            </p:txBody>
          </p:sp>
          <p:sp>
            <p:nvSpPr>
              <p:cNvPr id="14392" name="AutoShape 7"/>
              <p:cNvSpPr>
                <a:spLocks noChangeArrowheads="1"/>
              </p:cNvSpPr>
              <p:nvPr/>
            </p:nvSpPr>
            <p:spPr bwMode="auto">
              <a:xfrm>
                <a:off x="660" y="1816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Awaiting</a:t>
                </a:r>
              </a:p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Changes</a:t>
                </a:r>
              </a:p>
            </p:txBody>
          </p:sp>
          <p:sp>
            <p:nvSpPr>
              <p:cNvPr id="14393" name="AutoShape 8"/>
              <p:cNvSpPr>
                <a:spLocks noChangeArrowheads="1"/>
              </p:cNvSpPr>
              <p:nvPr/>
            </p:nvSpPr>
            <p:spPr bwMode="auto">
              <a:xfrm>
                <a:off x="2868" y="1912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Under</a:t>
                </a:r>
              </a:p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Review</a:t>
                </a:r>
              </a:p>
            </p:txBody>
          </p:sp>
          <p:sp>
            <p:nvSpPr>
              <p:cNvPr id="14394" name="AutoShape 9"/>
              <p:cNvSpPr>
                <a:spLocks noChangeArrowheads="1"/>
              </p:cNvSpPr>
              <p:nvPr/>
            </p:nvSpPr>
            <p:spPr bwMode="auto">
              <a:xfrm>
                <a:off x="1812" y="2488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Under</a:t>
                </a:r>
              </a:p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Revision</a:t>
                </a:r>
              </a:p>
            </p:txBody>
          </p:sp>
          <p:sp>
            <p:nvSpPr>
              <p:cNvPr id="14395" name="AutoShape 10"/>
              <p:cNvSpPr>
                <a:spLocks noChangeArrowheads="1"/>
              </p:cNvSpPr>
              <p:nvPr/>
            </p:nvSpPr>
            <p:spPr bwMode="auto">
              <a:xfrm>
                <a:off x="2916" y="2968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Baselined</a:t>
                </a:r>
              </a:p>
            </p:txBody>
          </p:sp>
          <p:sp>
            <p:nvSpPr>
              <p:cNvPr id="14396" name="AutoShape 11"/>
              <p:cNvSpPr>
                <a:spLocks noChangeArrowheads="1"/>
              </p:cNvSpPr>
              <p:nvPr/>
            </p:nvSpPr>
            <p:spPr bwMode="auto">
              <a:xfrm>
                <a:off x="1428" y="3496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Done</a:t>
                </a:r>
              </a:p>
            </p:txBody>
          </p:sp>
          <p:cxnSp>
            <p:nvCxnSpPr>
              <p:cNvPr id="14397" name="AutoShape 12"/>
              <p:cNvCxnSpPr>
                <a:cxnSpLocks noChangeShapeType="1"/>
                <a:stCxn id="14391" idx="1"/>
                <a:endCxn id="14392" idx="0"/>
              </p:cNvCxnSpPr>
              <p:nvPr/>
            </p:nvCxnSpPr>
            <p:spPr bwMode="auto">
              <a:xfrm flipH="1">
                <a:off x="1121" y="1379"/>
                <a:ext cx="547" cy="437"/>
              </a:xfrm>
              <a:prstGeom prst="straightConnector1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98" name="AutoShape 13"/>
              <p:cNvCxnSpPr>
                <a:cxnSpLocks noChangeShapeType="1"/>
                <a:stCxn id="14391" idx="3"/>
                <a:endCxn id="14393" idx="0"/>
              </p:cNvCxnSpPr>
              <p:nvPr/>
            </p:nvCxnSpPr>
            <p:spPr bwMode="auto">
              <a:xfrm>
                <a:off x="2589" y="1379"/>
                <a:ext cx="740" cy="533"/>
              </a:xfrm>
              <a:prstGeom prst="straightConnector1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99" name="AutoShape 14"/>
              <p:cNvCxnSpPr>
                <a:cxnSpLocks noChangeShapeType="1"/>
                <a:stCxn id="14395" idx="1"/>
                <a:endCxn id="14396" idx="0"/>
              </p:cNvCxnSpPr>
              <p:nvPr/>
            </p:nvCxnSpPr>
            <p:spPr bwMode="auto">
              <a:xfrm rot="10800000" flipV="1">
                <a:off x="1889" y="3155"/>
                <a:ext cx="1027" cy="341"/>
              </a:xfrm>
              <a:prstGeom prst="bentConnector2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400" name="AutoShape 15"/>
              <p:cNvCxnSpPr>
                <a:cxnSpLocks noChangeShapeType="1"/>
                <a:stCxn id="14396" idx="1"/>
                <a:endCxn id="14392" idx="1"/>
              </p:cNvCxnSpPr>
              <p:nvPr/>
            </p:nvCxnSpPr>
            <p:spPr bwMode="auto">
              <a:xfrm rot="10800000">
                <a:off x="660" y="2003"/>
                <a:ext cx="768" cy="1680"/>
              </a:xfrm>
              <a:prstGeom prst="bentConnector3">
                <a:avLst>
                  <a:gd name="adj1" fmla="val 118750"/>
                </a:avLst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401" name="AutoShape 16"/>
              <p:cNvCxnSpPr>
                <a:cxnSpLocks noChangeShapeType="1"/>
                <a:stCxn id="14392" idx="2"/>
                <a:endCxn id="14394" idx="1"/>
              </p:cNvCxnSpPr>
              <p:nvPr/>
            </p:nvCxnSpPr>
            <p:spPr bwMode="auto">
              <a:xfrm rot="16200000" flipH="1">
                <a:off x="1224" y="2087"/>
                <a:ext cx="485" cy="691"/>
              </a:xfrm>
              <a:prstGeom prst="bentConnector2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402" name="AutoShape 17"/>
              <p:cNvCxnSpPr>
                <a:cxnSpLocks noChangeShapeType="1"/>
                <a:stCxn id="14394" idx="0"/>
                <a:endCxn id="14393" idx="1"/>
              </p:cNvCxnSpPr>
              <p:nvPr/>
            </p:nvCxnSpPr>
            <p:spPr bwMode="auto">
              <a:xfrm rot="-5400000">
                <a:off x="2376" y="1996"/>
                <a:ext cx="389" cy="595"/>
              </a:xfrm>
              <a:prstGeom prst="bentConnector2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403" name="AutoShape 18"/>
              <p:cNvCxnSpPr>
                <a:cxnSpLocks noChangeShapeType="1"/>
                <a:stCxn id="14393" idx="2"/>
                <a:endCxn id="14395" idx="0"/>
              </p:cNvCxnSpPr>
              <p:nvPr/>
            </p:nvCxnSpPr>
            <p:spPr bwMode="auto">
              <a:xfrm>
                <a:off x="3329" y="2286"/>
                <a:ext cx="48" cy="682"/>
              </a:xfrm>
              <a:prstGeom prst="straightConnector1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404" name="AutoShape 19"/>
              <p:cNvCxnSpPr>
                <a:cxnSpLocks noChangeShapeType="1"/>
                <a:stCxn id="14393" idx="3"/>
                <a:endCxn id="14396" idx="3"/>
              </p:cNvCxnSpPr>
              <p:nvPr/>
            </p:nvCxnSpPr>
            <p:spPr bwMode="auto">
              <a:xfrm flipH="1">
                <a:off x="2349" y="2099"/>
                <a:ext cx="1440" cy="1584"/>
              </a:xfrm>
              <a:prstGeom prst="bentConnector3">
                <a:avLst>
                  <a:gd name="adj1" fmla="val -10000"/>
                </a:avLst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4342" name="Group 20"/>
            <p:cNvGrpSpPr>
              <a:grpSpLocks/>
            </p:cNvGrpSpPr>
            <p:nvPr/>
          </p:nvGrpSpPr>
          <p:grpSpPr bwMode="auto">
            <a:xfrm>
              <a:off x="2676" y="1528"/>
              <a:ext cx="1727" cy="1152"/>
              <a:chOff x="180" y="952"/>
              <a:chExt cx="3984" cy="3024"/>
            </a:xfrm>
          </p:grpSpPr>
          <p:sp>
            <p:nvSpPr>
              <p:cNvPr id="14375" name="Rectangle 21"/>
              <p:cNvSpPr>
                <a:spLocks noChangeArrowheads="1"/>
              </p:cNvSpPr>
              <p:nvPr/>
            </p:nvSpPr>
            <p:spPr bwMode="auto">
              <a:xfrm>
                <a:off x="180" y="952"/>
                <a:ext cx="3984" cy="3024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zh-CN" altLang="en-US" sz="160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376" name="AutoShape 22"/>
              <p:cNvSpPr>
                <a:spLocks noChangeArrowheads="1"/>
              </p:cNvSpPr>
              <p:nvPr/>
            </p:nvSpPr>
            <p:spPr bwMode="auto">
              <a:xfrm>
                <a:off x="1668" y="1192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Under</a:t>
                </a:r>
              </a:p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Development</a:t>
                </a:r>
              </a:p>
            </p:txBody>
          </p:sp>
          <p:sp>
            <p:nvSpPr>
              <p:cNvPr id="14377" name="AutoShape 23"/>
              <p:cNvSpPr>
                <a:spLocks noChangeArrowheads="1"/>
              </p:cNvSpPr>
              <p:nvPr/>
            </p:nvSpPr>
            <p:spPr bwMode="auto">
              <a:xfrm>
                <a:off x="660" y="1816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Awaiting</a:t>
                </a:r>
              </a:p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Changes</a:t>
                </a:r>
              </a:p>
            </p:txBody>
          </p:sp>
          <p:sp>
            <p:nvSpPr>
              <p:cNvPr id="14378" name="AutoShape 24"/>
              <p:cNvSpPr>
                <a:spLocks noChangeArrowheads="1"/>
              </p:cNvSpPr>
              <p:nvPr/>
            </p:nvSpPr>
            <p:spPr bwMode="auto">
              <a:xfrm>
                <a:off x="2868" y="1912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Under</a:t>
                </a:r>
              </a:p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Review</a:t>
                </a:r>
              </a:p>
            </p:txBody>
          </p:sp>
          <p:sp>
            <p:nvSpPr>
              <p:cNvPr id="14379" name="AutoShape 25"/>
              <p:cNvSpPr>
                <a:spLocks noChangeArrowheads="1"/>
              </p:cNvSpPr>
              <p:nvPr/>
            </p:nvSpPr>
            <p:spPr bwMode="auto">
              <a:xfrm>
                <a:off x="1812" y="2488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Under</a:t>
                </a:r>
              </a:p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Revision</a:t>
                </a:r>
              </a:p>
            </p:txBody>
          </p:sp>
          <p:sp>
            <p:nvSpPr>
              <p:cNvPr id="14380" name="AutoShape 26"/>
              <p:cNvSpPr>
                <a:spLocks noChangeArrowheads="1"/>
              </p:cNvSpPr>
              <p:nvPr/>
            </p:nvSpPr>
            <p:spPr bwMode="auto">
              <a:xfrm>
                <a:off x="2916" y="2968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Baselined</a:t>
                </a:r>
              </a:p>
            </p:txBody>
          </p:sp>
          <p:sp>
            <p:nvSpPr>
              <p:cNvPr id="14381" name="AutoShape 27"/>
              <p:cNvSpPr>
                <a:spLocks noChangeArrowheads="1"/>
              </p:cNvSpPr>
              <p:nvPr/>
            </p:nvSpPr>
            <p:spPr bwMode="auto">
              <a:xfrm>
                <a:off x="1428" y="3496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Done</a:t>
                </a:r>
              </a:p>
            </p:txBody>
          </p:sp>
          <p:cxnSp>
            <p:nvCxnSpPr>
              <p:cNvPr id="14382" name="AutoShape 28"/>
              <p:cNvCxnSpPr>
                <a:cxnSpLocks noChangeShapeType="1"/>
                <a:stCxn id="14376" idx="1"/>
                <a:endCxn id="14377" idx="0"/>
              </p:cNvCxnSpPr>
              <p:nvPr/>
            </p:nvCxnSpPr>
            <p:spPr bwMode="auto">
              <a:xfrm flipH="1">
                <a:off x="1121" y="1379"/>
                <a:ext cx="547" cy="437"/>
              </a:xfrm>
              <a:prstGeom prst="straightConnector1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83" name="AutoShape 29"/>
              <p:cNvCxnSpPr>
                <a:cxnSpLocks noChangeShapeType="1"/>
                <a:stCxn id="14376" idx="3"/>
                <a:endCxn id="14378" idx="0"/>
              </p:cNvCxnSpPr>
              <p:nvPr/>
            </p:nvCxnSpPr>
            <p:spPr bwMode="auto">
              <a:xfrm>
                <a:off x="2589" y="1379"/>
                <a:ext cx="740" cy="533"/>
              </a:xfrm>
              <a:prstGeom prst="straightConnector1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84" name="AutoShape 30"/>
              <p:cNvCxnSpPr>
                <a:cxnSpLocks noChangeShapeType="1"/>
                <a:stCxn id="14380" idx="1"/>
                <a:endCxn id="14381" idx="0"/>
              </p:cNvCxnSpPr>
              <p:nvPr/>
            </p:nvCxnSpPr>
            <p:spPr bwMode="auto">
              <a:xfrm rot="10800000" flipV="1">
                <a:off x="1889" y="3155"/>
                <a:ext cx="1027" cy="341"/>
              </a:xfrm>
              <a:prstGeom prst="bentConnector2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85" name="AutoShape 31"/>
              <p:cNvCxnSpPr>
                <a:cxnSpLocks noChangeShapeType="1"/>
                <a:stCxn id="14381" idx="1"/>
                <a:endCxn id="14377" idx="1"/>
              </p:cNvCxnSpPr>
              <p:nvPr/>
            </p:nvCxnSpPr>
            <p:spPr bwMode="auto">
              <a:xfrm rot="10800000">
                <a:off x="660" y="2003"/>
                <a:ext cx="768" cy="1680"/>
              </a:xfrm>
              <a:prstGeom prst="bentConnector3">
                <a:avLst>
                  <a:gd name="adj1" fmla="val 118750"/>
                </a:avLst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86" name="AutoShape 32"/>
              <p:cNvCxnSpPr>
                <a:cxnSpLocks noChangeShapeType="1"/>
                <a:stCxn id="14377" idx="2"/>
                <a:endCxn id="14379" idx="1"/>
              </p:cNvCxnSpPr>
              <p:nvPr/>
            </p:nvCxnSpPr>
            <p:spPr bwMode="auto">
              <a:xfrm rot="16200000" flipH="1">
                <a:off x="1224" y="2087"/>
                <a:ext cx="485" cy="691"/>
              </a:xfrm>
              <a:prstGeom prst="bentConnector2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87" name="AutoShape 33"/>
              <p:cNvCxnSpPr>
                <a:cxnSpLocks noChangeShapeType="1"/>
                <a:stCxn id="14379" idx="0"/>
                <a:endCxn id="14378" idx="1"/>
              </p:cNvCxnSpPr>
              <p:nvPr/>
            </p:nvCxnSpPr>
            <p:spPr bwMode="auto">
              <a:xfrm rot="-5400000">
                <a:off x="2376" y="1996"/>
                <a:ext cx="389" cy="595"/>
              </a:xfrm>
              <a:prstGeom prst="bentConnector2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88" name="AutoShape 34"/>
              <p:cNvCxnSpPr>
                <a:cxnSpLocks noChangeShapeType="1"/>
                <a:stCxn id="14378" idx="2"/>
                <a:endCxn id="14380" idx="0"/>
              </p:cNvCxnSpPr>
              <p:nvPr/>
            </p:nvCxnSpPr>
            <p:spPr bwMode="auto">
              <a:xfrm>
                <a:off x="3329" y="2286"/>
                <a:ext cx="48" cy="682"/>
              </a:xfrm>
              <a:prstGeom prst="straightConnector1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89" name="AutoShape 35"/>
              <p:cNvCxnSpPr>
                <a:cxnSpLocks noChangeShapeType="1"/>
                <a:stCxn id="14378" idx="3"/>
                <a:endCxn id="14381" idx="3"/>
              </p:cNvCxnSpPr>
              <p:nvPr/>
            </p:nvCxnSpPr>
            <p:spPr bwMode="auto">
              <a:xfrm flipH="1">
                <a:off x="2349" y="2099"/>
                <a:ext cx="1440" cy="1584"/>
              </a:xfrm>
              <a:prstGeom prst="bentConnector3">
                <a:avLst>
                  <a:gd name="adj1" fmla="val -10000"/>
                </a:avLst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4343" name="Group 36"/>
            <p:cNvGrpSpPr>
              <a:grpSpLocks/>
            </p:cNvGrpSpPr>
            <p:nvPr/>
          </p:nvGrpSpPr>
          <p:grpSpPr bwMode="auto">
            <a:xfrm>
              <a:off x="756" y="2776"/>
              <a:ext cx="1727" cy="1152"/>
              <a:chOff x="180" y="952"/>
              <a:chExt cx="3984" cy="3024"/>
            </a:xfrm>
          </p:grpSpPr>
          <p:sp>
            <p:nvSpPr>
              <p:cNvPr id="14360" name="Rectangle 37"/>
              <p:cNvSpPr>
                <a:spLocks noChangeArrowheads="1"/>
              </p:cNvSpPr>
              <p:nvPr/>
            </p:nvSpPr>
            <p:spPr bwMode="auto">
              <a:xfrm>
                <a:off x="180" y="952"/>
                <a:ext cx="3984" cy="3024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zh-CN" altLang="en-US" sz="160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361" name="AutoShape 38"/>
              <p:cNvSpPr>
                <a:spLocks noChangeArrowheads="1"/>
              </p:cNvSpPr>
              <p:nvPr/>
            </p:nvSpPr>
            <p:spPr bwMode="auto">
              <a:xfrm>
                <a:off x="1668" y="1192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Under</a:t>
                </a:r>
              </a:p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Development</a:t>
                </a:r>
              </a:p>
            </p:txBody>
          </p:sp>
          <p:sp>
            <p:nvSpPr>
              <p:cNvPr id="14362" name="AutoShape 39"/>
              <p:cNvSpPr>
                <a:spLocks noChangeArrowheads="1"/>
              </p:cNvSpPr>
              <p:nvPr/>
            </p:nvSpPr>
            <p:spPr bwMode="auto">
              <a:xfrm>
                <a:off x="660" y="1816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Awaiting</a:t>
                </a:r>
              </a:p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Changes</a:t>
                </a:r>
              </a:p>
            </p:txBody>
          </p:sp>
          <p:sp>
            <p:nvSpPr>
              <p:cNvPr id="14363" name="AutoShape 40"/>
              <p:cNvSpPr>
                <a:spLocks noChangeArrowheads="1"/>
              </p:cNvSpPr>
              <p:nvPr/>
            </p:nvSpPr>
            <p:spPr bwMode="auto">
              <a:xfrm>
                <a:off x="2868" y="1912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Under</a:t>
                </a:r>
              </a:p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Review</a:t>
                </a:r>
              </a:p>
            </p:txBody>
          </p:sp>
          <p:sp>
            <p:nvSpPr>
              <p:cNvPr id="14364" name="AutoShape 41"/>
              <p:cNvSpPr>
                <a:spLocks noChangeArrowheads="1"/>
              </p:cNvSpPr>
              <p:nvPr/>
            </p:nvSpPr>
            <p:spPr bwMode="auto">
              <a:xfrm>
                <a:off x="1812" y="2488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Under</a:t>
                </a:r>
              </a:p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Revision</a:t>
                </a:r>
              </a:p>
            </p:txBody>
          </p:sp>
          <p:sp>
            <p:nvSpPr>
              <p:cNvPr id="14365" name="AutoShape 42"/>
              <p:cNvSpPr>
                <a:spLocks noChangeArrowheads="1"/>
              </p:cNvSpPr>
              <p:nvPr/>
            </p:nvSpPr>
            <p:spPr bwMode="auto">
              <a:xfrm>
                <a:off x="2916" y="2968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Baselined</a:t>
                </a:r>
              </a:p>
            </p:txBody>
          </p:sp>
          <p:sp>
            <p:nvSpPr>
              <p:cNvPr id="14366" name="AutoShape 43"/>
              <p:cNvSpPr>
                <a:spLocks noChangeArrowheads="1"/>
              </p:cNvSpPr>
              <p:nvPr/>
            </p:nvSpPr>
            <p:spPr bwMode="auto">
              <a:xfrm>
                <a:off x="1428" y="3496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Done</a:t>
                </a:r>
              </a:p>
            </p:txBody>
          </p:sp>
          <p:cxnSp>
            <p:nvCxnSpPr>
              <p:cNvPr id="14367" name="AutoShape 44"/>
              <p:cNvCxnSpPr>
                <a:cxnSpLocks noChangeShapeType="1"/>
                <a:stCxn id="14361" idx="1"/>
                <a:endCxn id="14362" idx="0"/>
              </p:cNvCxnSpPr>
              <p:nvPr/>
            </p:nvCxnSpPr>
            <p:spPr bwMode="auto">
              <a:xfrm flipH="1">
                <a:off x="1121" y="1379"/>
                <a:ext cx="547" cy="437"/>
              </a:xfrm>
              <a:prstGeom prst="straightConnector1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68" name="AutoShape 45"/>
              <p:cNvCxnSpPr>
                <a:cxnSpLocks noChangeShapeType="1"/>
                <a:stCxn id="14361" idx="3"/>
                <a:endCxn id="14363" idx="0"/>
              </p:cNvCxnSpPr>
              <p:nvPr/>
            </p:nvCxnSpPr>
            <p:spPr bwMode="auto">
              <a:xfrm>
                <a:off x="2589" y="1379"/>
                <a:ext cx="740" cy="533"/>
              </a:xfrm>
              <a:prstGeom prst="straightConnector1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69" name="AutoShape 46"/>
              <p:cNvCxnSpPr>
                <a:cxnSpLocks noChangeShapeType="1"/>
                <a:stCxn id="14365" idx="1"/>
                <a:endCxn id="14366" idx="0"/>
              </p:cNvCxnSpPr>
              <p:nvPr/>
            </p:nvCxnSpPr>
            <p:spPr bwMode="auto">
              <a:xfrm rot="10800000" flipV="1">
                <a:off x="1889" y="3155"/>
                <a:ext cx="1027" cy="341"/>
              </a:xfrm>
              <a:prstGeom prst="bentConnector2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70" name="AutoShape 47"/>
              <p:cNvCxnSpPr>
                <a:cxnSpLocks noChangeShapeType="1"/>
                <a:stCxn id="14366" idx="1"/>
                <a:endCxn id="14362" idx="1"/>
              </p:cNvCxnSpPr>
              <p:nvPr/>
            </p:nvCxnSpPr>
            <p:spPr bwMode="auto">
              <a:xfrm rot="10800000">
                <a:off x="660" y="2003"/>
                <a:ext cx="768" cy="1680"/>
              </a:xfrm>
              <a:prstGeom prst="bentConnector3">
                <a:avLst>
                  <a:gd name="adj1" fmla="val 118750"/>
                </a:avLst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71" name="AutoShape 48"/>
              <p:cNvCxnSpPr>
                <a:cxnSpLocks noChangeShapeType="1"/>
                <a:stCxn id="14362" idx="2"/>
                <a:endCxn id="14364" idx="1"/>
              </p:cNvCxnSpPr>
              <p:nvPr/>
            </p:nvCxnSpPr>
            <p:spPr bwMode="auto">
              <a:xfrm rot="16200000" flipH="1">
                <a:off x="1224" y="2087"/>
                <a:ext cx="485" cy="691"/>
              </a:xfrm>
              <a:prstGeom prst="bentConnector2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72" name="AutoShape 49"/>
              <p:cNvCxnSpPr>
                <a:cxnSpLocks noChangeShapeType="1"/>
                <a:stCxn id="14364" idx="0"/>
                <a:endCxn id="14363" idx="1"/>
              </p:cNvCxnSpPr>
              <p:nvPr/>
            </p:nvCxnSpPr>
            <p:spPr bwMode="auto">
              <a:xfrm rot="-5400000">
                <a:off x="2376" y="1996"/>
                <a:ext cx="389" cy="595"/>
              </a:xfrm>
              <a:prstGeom prst="bentConnector2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73" name="AutoShape 50"/>
              <p:cNvCxnSpPr>
                <a:cxnSpLocks noChangeShapeType="1"/>
                <a:stCxn id="14363" idx="2"/>
                <a:endCxn id="14365" idx="0"/>
              </p:cNvCxnSpPr>
              <p:nvPr/>
            </p:nvCxnSpPr>
            <p:spPr bwMode="auto">
              <a:xfrm>
                <a:off x="3329" y="2286"/>
                <a:ext cx="48" cy="682"/>
              </a:xfrm>
              <a:prstGeom prst="straightConnector1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74" name="AutoShape 51"/>
              <p:cNvCxnSpPr>
                <a:cxnSpLocks noChangeShapeType="1"/>
                <a:stCxn id="14363" idx="3"/>
                <a:endCxn id="14366" idx="3"/>
              </p:cNvCxnSpPr>
              <p:nvPr/>
            </p:nvCxnSpPr>
            <p:spPr bwMode="auto">
              <a:xfrm flipH="1">
                <a:off x="2349" y="2099"/>
                <a:ext cx="1440" cy="1584"/>
              </a:xfrm>
              <a:prstGeom prst="bentConnector3">
                <a:avLst>
                  <a:gd name="adj1" fmla="val -10000"/>
                </a:avLst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4344" name="Group 52"/>
            <p:cNvGrpSpPr>
              <a:grpSpLocks/>
            </p:cNvGrpSpPr>
            <p:nvPr/>
          </p:nvGrpSpPr>
          <p:grpSpPr bwMode="auto">
            <a:xfrm>
              <a:off x="2628" y="2776"/>
              <a:ext cx="1727" cy="1152"/>
              <a:chOff x="180" y="952"/>
              <a:chExt cx="3984" cy="3024"/>
            </a:xfrm>
          </p:grpSpPr>
          <p:sp>
            <p:nvSpPr>
              <p:cNvPr id="14345" name="Rectangle 53"/>
              <p:cNvSpPr>
                <a:spLocks noChangeArrowheads="1"/>
              </p:cNvSpPr>
              <p:nvPr/>
            </p:nvSpPr>
            <p:spPr bwMode="auto">
              <a:xfrm>
                <a:off x="180" y="952"/>
                <a:ext cx="3984" cy="3024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zh-CN" altLang="en-US" sz="160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346" name="AutoShape 54"/>
              <p:cNvSpPr>
                <a:spLocks noChangeArrowheads="1"/>
              </p:cNvSpPr>
              <p:nvPr/>
            </p:nvSpPr>
            <p:spPr bwMode="auto">
              <a:xfrm>
                <a:off x="1668" y="1192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Under</a:t>
                </a:r>
              </a:p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Development</a:t>
                </a:r>
              </a:p>
            </p:txBody>
          </p:sp>
          <p:sp>
            <p:nvSpPr>
              <p:cNvPr id="14347" name="AutoShape 55"/>
              <p:cNvSpPr>
                <a:spLocks noChangeArrowheads="1"/>
              </p:cNvSpPr>
              <p:nvPr/>
            </p:nvSpPr>
            <p:spPr bwMode="auto">
              <a:xfrm>
                <a:off x="660" y="1816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Awaiting</a:t>
                </a:r>
              </a:p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Changes</a:t>
                </a:r>
              </a:p>
            </p:txBody>
          </p:sp>
          <p:sp>
            <p:nvSpPr>
              <p:cNvPr id="14348" name="AutoShape 56"/>
              <p:cNvSpPr>
                <a:spLocks noChangeArrowheads="1"/>
              </p:cNvSpPr>
              <p:nvPr/>
            </p:nvSpPr>
            <p:spPr bwMode="auto">
              <a:xfrm>
                <a:off x="2868" y="1912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Under</a:t>
                </a:r>
              </a:p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Review</a:t>
                </a:r>
              </a:p>
            </p:txBody>
          </p:sp>
          <p:sp>
            <p:nvSpPr>
              <p:cNvPr id="14349" name="AutoShape 57"/>
              <p:cNvSpPr>
                <a:spLocks noChangeArrowheads="1"/>
              </p:cNvSpPr>
              <p:nvPr/>
            </p:nvSpPr>
            <p:spPr bwMode="auto">
              <a:xfrm>
                <a:off x="1812" y="2488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Under</a:t>
                </a:r>
              </a:p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Revision</a:t>
                </a:r>
              </a:p>
            </p:txBody>
          </p:sp>
          <p:sp>
            <p:nvSpPr>
              <p:cNvPr id="14350" name="AutoShape 58"/>
              <p:cNvSpPr>
                <a:spLocks noChangeArrowheads="1"/>
              </p:cNvSpPr>
              <p:nvPr/>
            </p:nvSpPr>
            <p:spPr bwMode="auto">
              <a:xfrm>
                <a:off x="2916" y="2968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Baselined</a:t>
                </a:r>
              </a:p>
            </p:txBody>
          </p:sp>
          <p:sp>
            <p:nvSpPr>
              <p:cNvPr id="14351" name="AutoShape 59"/>
              <p:cNvSpPr>
                <a:spLocks noChangeArrowheads="1"/>
              </p:cNvSpPr>
              <p:nvPr/>
            </p:nvSpPr>
            <p:spPr bwMode="auto">
              <a:xfrm>
                <a:off x="1428" y="3496"/>
                <a:ext cx="921" cy="374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3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6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o"/>
                  <a:defRPr sz="23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5000"/>
                  </a:spcBef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zh-CN" sz="800" b="0">
                    <a:latin typeface="Times" panose="02020603050405020304" pitchFamily="18" charset="0"/>
                  </a:rPr>
                  <a:t>Done</a:t>
                </a:r>
              </a:p>
            </p:txBody>
          </p:sp>
          <p:cxnSp>
            <p:nvCxnSpPr>
              <p:cNvPr id="14352" name="AutoShape 60"/>
              <p:cNvCxnSpPr>
                <a:cxnSpLocks noChangeShapeType="1"/>
                <a:stCxn id="14346" idx="1"/>
                <a:endCxn id="14347" idx="0"/>
              </p:cNvCxnSpPr>
              <p:nvPr/>
            </p:nvCxnSpPr>
            <p:spPr bwMode="auto">
              <a:xfrm flipH="1">
                <a:off x="1121" y="1379"/>
                <a:ext cx="547" cy="437"/>
              </a:xfrm>
              <a:prstGeom prst="straightConnector1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53" name="AutoShape 61"/>
              <p:cNvCxnSpPr>
                <a:cxnSpLocks noChangeShapeType="1"/>
                <a:stCxn id="14346" idx="3"/>
                <a:endCxn id="14348" idx="0"/>
              </p:cNvCxnSpPr>
              <p:nvPr/>
            </p:nvCxnSpPr>
            <p:spPr bwMode="auto">
              <a:xfrm>
                <a:off x="2589" y="1379"/>
                <a:ext cx="740" cy="533"/>
              </a:xfrm>
              <a:prstGeom prst="straightConnector1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54" name="AutoShape 62"/>
              <p:cNvCxnSpPr>
                <a:cxnSpLocks noChangeShapeType="1"/>
                <a:stCxn id="14350" idx="1"/>
                <a:endCxn id="14351" idx="0"/>
              </p:cNvCxnSpPr>
              <p:nvPr/>
            </p:nvCxnSpPr>
            <p:spPr bwMode="auto">
              <a:xfrm rot="10800000" flipV="1">
                <a:off x="1889" y="3155"/>
                <a:ext cx="1027" cy="341"/>
              </a:xfrm>
              <a:prstGeom prst="bentConnector2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55" name="AutoShape 63"/>
              <p:cNvCxnSpPr>
                <a:cxnSpLocks noChangeShapeType="1"/>
                <a:stCxn id="14351" idx="1"/>
                <a:endCxn id="14347" idx="1"/>
              </p:cNvCxnSpPr>
              <p:nvPr/>
            </p:nvCxnSpPr>
            <p:spPr bwMode="auto">
              <a:xfrm rot="10800000">
                <a:off x="660" y="2003"/>
                <a:ext cx="768" cy="1680"/>
              </a:xfrm>
              <a:prstGeom prst="bentConnector3">
                <a:avLst>
                  <a:gd name="adj1" fmla="val 118750"/>
                </a:avLst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56" name="AutoShape 64"/>
              <p:cNvCxnSpPr>
                <a:cxnSpLocks noChangeShapeType="1"/>
                <a:stCxn id="14347" idx="2"/>
                <a:endCxn id="14349" idx="1"/>
              </p:cNvCxnSpPr>
              <p:nvPr/>
            </p:nvCxnSpPr>
            <p:spPr bwMode="auto">
              <a:xfrm rot="16200000" flipH="1">
                <a:off x="1224" y="2087"/>
                <a:ext cx="485" cy="691"/>
              </a:xfrm>
              <a:prstGeom prst="bentConnector2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57" name="AutoShape 65"/>
              <p:cNvCxnSpPr>
                <a:cxnSpLocks noChangeShapeType="1"/>
                <a:stCxn id="14349" idx="0"/>
                <a:endCxn id="14348" idx="1"/>
              </p:cNvCxnSpPr>
              <p:nvPr/>
            </p:nvCxnSpPr>
            <p:spPr bwMode="auto">
              <a:xfrm rot="-5400000">
                <a:off x="2376" y="1996"/>
                <a:ext cx="389" cy="595"/>
              </a:xfrm>
              <a:prstGeom prst="bentConnector2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58" name="AutoShape 66"/>
              <p:cNvCxnSpPr>
                <a:cxnSpLocks noChangeShapeType="1"/>
                <a:stCxn id="14348" idx="2"/>
                <a:endCxn id="14350" idx="0"/>
              </p:cNvCxnSpPr>
              <p:nvPr/>
            </p:nvCxnSpPr>
            <p:spPr bwMode="auto">
              <a:xfrm>
                <a:off x="3329" y="2286"/>
                <a:ext cx="48" cy="682"/>
              </a:xfrm>
              <a:prstGeom prst="straightConnector1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59" name="AutoShape 67"/>
              <p:cNvCxnSpPr>
                <a:cxnSpLocks noChangeShapeType="1"/>
                <a:stCxn id="14348" idx="3"/>
                <a:endCxn id="14351" idx="3"/>
              </p:cNvCxnSpPr>
              <p:nvPr/>
            </p:nvCxnSpPr>
            <p:spPr bwMode="auto">
              <a:xfrm flipH="1">
                <a:off x="2349" y="2099"/>
                <a:ext cx="1440" cy="1584"/>
              </a:xfrm>
              <a:prstGeom prst="bentConnector3">
                <a:avLst>
                  <a:gd name="adj1" fmla="val -10000"/>
                </a:avLst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14339" name="Rectangle 68"/>
          <p:cNvSpPr>
            <a:spLocks noChangeArrowheads="1"/>
          </p:cNvSpPr>
          <p:nvPr/>
        </p:nvSpPr>
        <p:spPr bwMode="auto">
          <a:xfrm>
            <a:off x="746125" y="278650"/>
            <a:ext cx="4106863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 Parallel Model</a:t>
            </a:r>
          </a:p>
        </p:txBody>
      </p:sp>
      <p:sp>
        <p:nvSpPr>
          <p:cNvPr id="14340" name="Rectangle 69"/>
          <p:cNvSpPr>
            <a:spLocks noChangeArrowheads="1"/>
          </p:cNvSpPr>
          <p:nvPr/>
        </p:nvSpPr>
        <p:spPr bwMode="auto">
          <a:xfrm>
            <a:off x="5921375" y="908050"/>
            <a:ext cx="27352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b="0">
                <a:solidFill>
                  <a:srgbClr val="FF0000"/>
                </a:solidFill>
                <a:latin typeface="Arial" panose="020B0604020202020204" pitchFamily="34" charset="0"/>
              </a:rPr>
              <a:t>并行过程模型</a:t>
            </a:r>
            <a:r>
              <a:rPr lang="zh-CN" altLang="en-US" sz="3200"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122238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000">
                <a:solidFill>
                  <a:srgbClr val="0000FF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4000">
                <a:solidFill>
                  <a:srgbClr val="0000FF"/>
                </a:solidFill>
                <a:cs typeface="Times New Roman" panose="02020603050405020304" pitchFamily="18" charset="0"/>
              </a:rPr>
              <a:t>6</a:t>
            </a:r>
            <a:r>
              <a:rPr lang="zh-CN" altLang="en-US" sz="4000">
                <a:solidFill>
                  <a:srgbClr val="0000FF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4000">
                <a:solidFill>
                  <a:srgbClr val="0000FF"/>
                </a:solidFill>
                <a:cs typeface="Times New Roman" panose="02020603050405020304" pitchFamily="18" charset="0"/>
              </a:rPr>
              <a:t>Component Based Model</a:t>
            </a:r>
            <a:r>
              <a:rPr lang="en-US" altLang="zh-CN" sz="3600">
                <a:solidFill>
                  <a:srgbClr val="FFCC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290763" y="849313"/>
            <a:ext cx="1587500" cy="9588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5111750" y="879475"/>
            <a:ext cx="3106738" cy="8842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2800">
                <a:solidFill>
                  <a:schemeClr val="tx1"/>
                </a:solidFill>
                <a:latin typeface="宋体" panose="02010600030101010101" pitchFamily="2" charset="-122"/>
              </a:rPr>
              <a:t> </a:t>
            </a:r>
            <a:r>
              <a:rPr kumimoji="1" lang="zh-CN" altLang="en-US" sz="2400">
                <a:solidFill>
                  <a:schemeClr val="tx1"/>
                </a:solidFill>
                <a:latin typeface="宋体" panose="02010600030101010101" pitchFamily="2" charset="-122"/>
              </a:rPr>
              <a:t>构  件  开  发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2400">
                <a:solidFill>
                  <a:schemeClr val="tx1"/>
                </a:solidFill>
                <a:latin typeface="宋体" panose="02010600030101010101" pitchFamily="2" charset="-122"/>
              </a:rPr>
              <a:t>分析 设计 编程 测试</a:t>
            </a: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2270125" y="1119188"/>
            <a:ext cx="1414463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2400">
                <a:solidFill>
                  <a:schemeClr val="tx1"/>
                </a:solidFill>
                <a:latin typeface="宋体" panose="02010600030101010101" pitchFamily="2" charset="-122"/>
              </a:rPr>
              <a:t>领域分析</a:t>
            </a:r>
          </a:p>
        </p:txBody>
      </p:sp>
      <p:sp>
        <p:nvSpPr>
          <p:cNvPr id="359432" name="Rectangle 8"/>
          <p:cNvSpPr>
            <a:spLocks noChangeArrowheads="1"/>
          </p:cNvSpPr>
          <p:nvPr/>
        </p:nvSpPr>
        <p:spPr bwMode="auto">
          <a:xfrm>
            <a:off x="6934200" y="4365625"/>
            <a:ext cx="796925" cy="828675"/>
          </a:xfrm>
          <a:prstGeom prst="rect">
            <a:avLst/>
          </a:prstGeom>
          <a:noFill/>
          <a:ln w="12700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kumimoji="1" lang="zh-CN" altLang="en-US" sz="2400" dirty="0">
                <a:solidFill>
                  <a:schemeClr val="tx1"/>
                </a:solidFill>
                <a:latin typeface="宋体" pitchFamily="2" charset="-122"/>
              </a:rPr>
              <a:t>系统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kumimoji="1" lang="zh-CN" altLang="en-US" sz="2400" dirty="0">
                <a:solidFill>
                  <a:schemeClr val="tx1"/>
                </a:solidFill>
                <a:latin typeface="宋体" pitchFamily="2" charset="-122"/>
              </a:rPr>
              <a:t>测试</a:t>
            </a:r>
          </a:p>
        </p:txBody>
      </p:sp>
      <p:sp>
        <p:nvSpPr>
          <p:cNvPr id="15367" name="Rectangle 11"/>
          <p:cNvSpPr>
            <a:spLocks noChangeArrowheads="1"/>
          </p:cNvSpPr>
          <p:nvPr/>
        </p:nvSpPr>
        <p:spPr bwMode="auto">
          <a:xfrm>
            <a:off x="6096000" y="2241550"/>
            <a:ext cx="1414463" cy="4222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2400">
                <a:solidFill>
                  <a:schemeClr val="tx1"/>
                </a:solidFill>
                <a:latin typeface="宋体" panose="02010600030101010101" pitchFamily="2" charset="-122"/>
              </a:rPr>
              <a:t>构件提交</a:t>
            </a:r>
          </a:p>
        </p:txBody>
      </p:sp>
      <p:sp>
        <p:nvSpPr>
          <p:cNvPr id="15368" name="Rectangle 12"/>
          <p:cNvSpPr>
            <a:spLocks noChangeArrowheads="1"/>
          </p:cNvSpPr>
          <p:nvPr/>
        </p:nvSpPr>
        <p:spPr bwMode="auto">
          <a:xfrm>
            <a:off x="1752600" y="4284663"/>
            <a:ext cx="6242050" cy="1979612"/>
          </a:xfrm>
          <a:prstGeom prst="rect">
            <a:avLst/>
          </a:prstGeom>
          <a:noFill/>
          <a:ln w="19050">
            <a:solidFill>
              <a:srgbClr val="FC012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5369" name="Line 13"/>
          <p:cNvSpPr>
            <a:spLocks noChangeShapeType="1"/>
          </p:cNvSpPr>
          <p:nvPr/>
        </p:nvSpPr>
        <p:spPr bwMode="auto">
          <a:xfrm>
            <a:off x="7239000" y="2754313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0" name="Text Box 16"/>
          <p:cNvSpPr txBox="1">
            <a:spLocks noChangeArrowheads="1"/>
          </p:cNvSpPr>
          <p:nvPr/>
        </p:nvSpPr>
        <p:spPr bwMode="auto">
          <a:xfrm>
            <a:off x="119063" y="773113"/>
            <a:ext cx="2022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kumimoji="1" lang="zh-CN" altLang="en-US" sz="2400">
                <a:solidFill>
                  <a:schemeClr val="tx2"/>
                </a:solidFill>
                <a:latin typeface="宋体" panose="02010600030101010101" pitchFamily="2" charset="-122"/>
              </a:rPr>
              <a:t>领域专家经验</a:t>
            </a:r>
          </a:p>
        </p:txBody>
      </p:sp>
      <p:sp>
        <p:nvSpPr>
          <p:cNvPr id="15371" name="Line 17"/>
          <p:cNvSpPr>
            <a:spLocks noChangeShapeType="1"/>
          </p:cNvSpPr>
          <p:nvPr/>
        </p:nvSpPr>
        <p:spPr bwMode="auto">
          <a:xfrm>
            <a:off x="15875" y="1163638"/>
            <a:ext cx="2270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2" name="Text Box 18"/>
          <p:cNvSpPr txBox="1">
            <a:spLocks noChangeArrowheads="1"/>
          </p:cNvSpPr>
          <p:nvPr/>
        </p:nvSpPr>
        <p:spPr bwMode="auto">
          <a:xfrm>
            <a:off x="119063" y="1223963"/>
            <a:ext cx="2022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kumimoji="1" lang="zh-CN" altLang="en-US" sz="2400">
                <a:solidFill>
                  <a:schemeClr val="tx2"/>
                </a:solidFill>
                <a:latin typeface="宋体" panose="02010600030101010101" pitchFamily="2" charset="-122"/>
              </a:rPr>
              <a:t>现有系统资料</a:t>
            </a:r>
          </a:p>
        </p:txBody>
      </p:sp>
      <p:sp>
        <p:nvSpPr>
          <p:cNvPr id="15373" name="Line 19"/>
          <p:cNvSpPr>
            <a:spLocks noChangeShapeType="1"/>
          </p:cNvSpPr>
          <p:nvPr/>
        </p:nvSpPr>
        <p:spPr bwMode="auto">
          <a:xfrm>
            <a:off x="0" y="1679575"/>
            <a:ext cx="228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4" name="Text Box 26"/>
          <p:cNvSpPr txBox="1">
            <a:spLocks noChangeArrowheads="1"/>
          </p:cNvSpPr>
          <p:nvPr/>
        </p:nvSpPr>
        <p:spPr bwMode="auto">
          <a:xfrm>
            <a:off x="3886200" y="773113"/>
            <a:ext cx="11080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kumimoji="1" lang="zh-CN" altLang="en-US" sz="2400">
                <a:solidFill>
                  <a:schemeClr val="tx2"/>
                </a:solidFill>
                <a:latin typeface="宋体" panose="02010600030101010101" pitchFamily="2" charset="-122"/>
              </a:rPr>
              <a:t>领域构</a:t>
            </a:r>
          </a:p>
          <a:p>
            <a:pPr algn="l"/>
            <a:r>
              <a:rPr kumimoji="1" lang="zh-CN" altLang="en-US" sz="2400">
                <a:solidFill>
                  <a:schemeClr val="tx2"/>
                </a:solidFill>
                <a:latin typeface="宋体" panose="02010600030101010101" pitchFamily="2" charset="-122"/>
              </a:rPr>
              <a:t>件需求</a:t>
            </a:r>
          </a:p>
        </p:txBody>
      </p:sp>
      <p:sp>
        <p:nvSpPr>
          <p:cNvPr id="15375" name="Line 27"/>
          <p:cNvSpPr>
            <a:spLocks noChangeShapeType="1"/>
          </p:cNvSpPr>
          <p:nvPr/>
        </p:nvSpPr>
        <p:spPr bwMode="auto">
          <a:xfrm>
            <a:off x="3886200" y="1535113"/>
            <a:ext cx="1219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6" name="AutoShape 28"/>
          <p:cNvSpPr>
            <a:spLocks noChangeArrowheads="1"/>
          </p:cNvSpPr>
          <p:nvPr/>
        </p:nvSpPr>
        <p:spPr bwMode="auto">
          <a:xfrm>
            <a:off x="4038600" y="3024188"/>
            <a:ext cx="2209800" cy="838200"/>
          </a:xfrm>
          <a:prstGeom prst="flowChartMagneticDisk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kumimoji="1" lang="zh-CN" altLang="en-US" sz="2800">
                <a:latin typeface="宋体" panose="02010600030101010101" pitchFamily="2" charset="-122"/>
              </a:rPr>
              <a:t>构件</a:t>
            </a:r>
            <a:r>
              <a:rPr kumimoji="1" lang="en-US" altLang="zh-CN" sz="2800">
                <a:latin typeface="宋体" panose="02010600030101010101" pitchFamily="2" charset="-122"/>
              </a:rPr>
              <a:t>/</a:t>
            </a:r>
            <a:r>
              <a:rPr kumimoji="1" lang="zh-CN" altLang="en-US" sz="2800">
                <a:latin typeface="宋体" panose="02010600030101010101" pitchFamily="2" charset="-122"/>
              </a:rPr>
              <a:t>构架库</a:t>
            </a:r>
          </a:p>
        </p:txBody>
      </p:sp>
      <p:sp>
        <p:nvSpPr>
          <p:cNvPr id="15377" name="Line 29"/>
          <p:cNvSpPr>
            <a:spLocks noChangeShapeType="1"/>
          </p:cNvSpPr>
          <p:nvPr/>
        </p:nvSpPr>
        <p:spPr bwMode="auto">
          <a:xfrm flipH="1">
            <a:off x="3124200" y="1808163"/>
            <a:ext cx="7938" cy="717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8" name="Text Box 30"/>
          <p:cNvSpPr txBox="1">
            <a:spLocks noChangeArrowheads="1"/>
          </p:cNvSpPr>
          <p:nvPr/>
        </p:nvSpPr>
        <p:spPr bwMode="auto">
          <a:xfrm>
            <a:off x="792163" y="2303463"/>
            <a:ext cx="1409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kumimoji="1" lang="zh-CN" altLang="en-US" sz="2400">
                <a:solidFill>
                  <a:schemeClr val="tx2"/>
                </a:solidFill>
                <a:latin typeface="宋体" panose="02010600030101010101" pitchFamily="2" charset="-122"/>
              </a:rPr>
              <a:t>领域构架</a:t>
            </a:r>
          </a:p>
        </p:txBody>
      </p:sp>
      <p:sp>
        <p:nvSpPr>
          <p:cNvPr id="15379" name="Line 32"/>
          <p:cNvSpPr>
            <a:spLocks noChangeShapeType="1"/>
          </p:cNvSpPr>
          <p:nvPr/>
        </p:nvSpPr>
        <p:spPr bwMode="auto">
          <a:xfrm>
            <a:off x="4706938" y="2663825"/>
            <a:ext cx="17462" cy="7000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0" name="Line 33"/>
          <p:cNvSpPr>
            <a:spLocks noChangeShapeType="1"/>
          </p:cNvSpPr>
          <p:nvPr/>
        </p:nvSpPr>
        <p:spPr bwMode="auto">
          <a:xfrm>
            <a:off x="3806825" y="2663825"/>
            <a:ext cx="917575" cy="142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1" name="Line 34"/>
          <p:cNvSpPr>
            <a:spLocks noChangeShapeType="1"/>
          </p:cNvSpPr>
          <p:nvPr/>
        </p:nvSpPr>
        <p:spPr bwMode="auto">
          <a:xfrm>
            <a:off x="8229600" y="1382713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2" name="Line 35"/>
          <p:cNvSpPr>
            <a:spLocks noChangeShapeType="1"/>
          </p:cNvSpPr>
          <p:nvPr/>
        </p:nvSpPr>
        <p:spPr bwMode="auto">
          <a:xfrm flipH="1">
            <a:off x="8458200" y="1382713"/>
            <a:ext cx="0" cy="1066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3" name="Line 36"/>
          <p:cNvSpPr>
            <a:spLocks noChangeShapeType="1"/>
          </p:cNvSpPr>
          <p:nvPr/>
        </p:nvSpPr>
        <p:spPr bwMode="auto">
          <a:xfrm flipH="1" flipV="1">
            <a:off x="7542213" y="2438400"/>
            <a:ext cx="915987" cy="11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4" name="Line 37"/>
          <p:cNvSpPr>
            <a:spLocks noChangeShapeType="1"/>
          </p:cNvSpPr>
          <p:nvPr/>
        </p:nvSpPr>
        <p:spPr bwMode="auto">
          <a:xfrm>
            <a:off x="5638800" y="2982913"/>
            <a:ext cx="1600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5" name="Line 38"/>
          <p:cNvSpPr>
            <a:spLocks noChangeShapeType="1"/>
          </p:cNvSpPr>
          <p:nvPr/>
        </p:nvSpPr>
        <p:spPr bwMode="auto">
          <a:xfrm>
            <a:off x="5638800" y="2982913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6" name="Text Box 39"/>
          <p:cNvSpPr txBox="1">
            <a:spLocks noChangeArrowheads="1"/>
          </p:cNvSpPr>
          <p:nvPr/>
        </p:nvSpPr>
        <p:spPr bwMode="auto">
          <a:xfrm>
            <a:off x="8458200" y="1125538"/>
            <a:ext cx="49212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kumimoji="1" lang="zh-CN" altLang="en-US" sz="2400">
                <a:solidFill>
                  <a:schemeClr val="tx2"/>
                </a:solidFill>
                <a:latin typeface="宋体" panose="02010600030101010101" pitchFamily="2" charset="-122"/>
              </a:rPr>
              <a:t>领</a:t>
            </a:r>
          </a:p>
          <a:p>
            <a:pPr algn="l"/>
            <a:r>
              <a:rPr kumimoji="1" lang="zh-CN" altLang="en-US" sz="2400">
                <a:solidFill>
                  <a:schemeClr val="tx2"/>
                </a:solidFill>
                <a:latin typeface="宋体" panose="02010600030101010101" pitchFamily="2" charset="-122"/>
              </a:rPr>
              <a:t>域</a:t>
            </a:r>
          </a:p>
          <a:p>
            <a:pPr algn="l"/>
            <a:r>
              <a:rPr kumimoji="1" lang="zh-CN" altLang="en-US" sz="2400">
                <a:solidFill>
                  <a:schemeClr val="tx2"/>
                </a:solidFill>
                <a:latin typeface="宋体" panose="02010600030101010101" pitchFamily="2" charset="-122"/>
              </a:rPr>
              <a:t>构</a:t>
            </a:r>
          </a:p>
          <a:p>
            <a:pPr algn="l"/>
            <a:r>
              <a:rPr kumimoji="1" lang="zh-CN" altLang="en-US" sz="2400">
                <a:solidFill>
                  <a:schemeClr val="tx2"/>
                </a:solidFill>
                <a:latin typeface="宋体" panose="02010600030101010101" pitchFamily="2" charset="-122"/>
              </a:rPr>
              <a:t>件</a:t>
            </a:r>
          </a:p>
        </p:txBody>
      </p:sp>
      <p:sp>
        <p:nvSpPr>
          <p:cNvPr id="15387" name="Rectangle 52"/>
          <p:cNvSpPr>
            <a:spLocks noChangeArrowheads="1"/>
          </p:cNvSpPr>
          <p:nvPr/>
        </p:nvSpPr>
        <p:spPr bwMode="auto">
          <a:xfrm>
            <a:off x="2149475" y="4329113"/>
            <a:ext cx="798513" cy="828675"/>
          </a:xfrm>
          <a:prstGeom prst="rect">
            <a:avLst/>
          </a:prstGeom>
          <a:solidFill>
            <a:schemeClr val="bg1"/>
          </a:solidFill>
          <a:ln w="12700">
            <a:solidFill>
              <a:srgbClr val="FF99CC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2400">
                <a:solidFill>
                  <a:schemeClr val="tx2"/>
                </a:solidFill>
                <a:latin typeface="宋体" panose="02010600030101010101" pitchFamily="2" charset="-122"/>
              </a:rPr>
              <a:t>系统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2400">
                <a:solidFill>
                  <a:schemeClr val="tx2"/>
                </a:solidFill>
                <a:latin typeface="宋体" panose="02010600030101010101" pitchFamily="2" charset="-122"/>
              </a:rPr>
              <a:t>开发</a:t>
            </a:r>
          </a:p>
        </p:txBody>
      </p:sp>
      <p:sp>
        <p:nvSpPr>
          <p:cNvPr id="15388" name="Line 53"/>
          <p:cNvSpPr>
            <a:spLocks noChangeShapeType="1"/>
          </p:cNvSpPr>
          <p:nvPr/>
        </p:nvSpPr>
        <p:spPr bwMode="auto">
          <a:xfrm flipV="1">
            <a:off x="5105400" y="5859463"/>
            <a:ext cx="3124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9" name="Line 54"/>
          <p:cNvSpPr>
            <a:spLocks noChangeShapeType="1"/>
          </p:cNvSpPr>
          <p:nvPr/>
        </p:nvSpPr>
        <p:spPr bwMode="auto">
          <a:xfrm>
            <a:off x="8216900" y="2619375"/>
            <a:ext cx="0" cy="32400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0" name="Line 55"/>
          <p:cNvSpPr>
            <a:spLocks noChangeShapeType="1"/>
          </p:cNvSpPr>
          <p:nvPr/>
        </p:nvSpPr>
        <p:spPr bwMode="auto">
          <a:xfrm flipH="1">
            <a:off x="7542213" y="2619375"/>
            <a:ext cx="6873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1" name="Rectangle 56"/>
          <p:cNvSpPr>
            <a:spLocks noChangeArrowheads="1"/>
          </p:cNvSpPr>
          <p:nvPr/>
        </p:nvSpPr>
        <p:spPr bwMode="auto">
          <a:xfrm>
            <a:off x="5638800" y="5464175"/>
            <a:ext cx="2362200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2400">
                <a:solidFill>
                  <a:schemeClr val="tx2"/>
                </a:solidFill>
                <a:latin typeface="宋体" panose="02010600030101010101" pitchFamily="2" charset="-122"/>
              </a:rPr>
              <a:t>系统专用构件</a:t>
            </a:r>
          </a:p>
        </p:txBody>
      </p:sp>
      <p:sp>
        <p:nvSpPr>
          <p:cNvPr id="15392" name="Line 57"/>
          <p:cNvSpPr>
            <a:spLocks noChangeShapeType="1"/>
          </p:cNvSpPr>
          <p:nvPr/>
        </p:nvSpPr>
        <p:spPr bwMode="auto">
          <a:xfrm>
            <a:off x="7772400" y="5116513"/>
            <a:ext cx="1371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3" name="Rectangle 58"/>
          <p:cNvSpPr>
            <a:spLocks noChangeArrowheads="1"/>
          </p:cNvSpPr>
          <p:nvPr/>
        </p:nvSpPr>
        <p:spPr bwMode="auto">
          <a:xfrm>
            <a:off x="8169275" y="5087938"/>
            <a:ext cx="8985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2400">
                <a:solidFill>
                  <a:schemeClr val="tx2"/>
                </a:solidFill>
                <a:latin typeface="宋体" panose="02010600030101010101" pitchFamily="2" charset="-122"/>
              </a:rPr>
              <a:t>应用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2400">
                <a:solidFill>
                  <a:schemeClr val="tx2"/>
                </a:solidFill>
                <a:latin typeface="宋体" panose="02010600030101010101" pitchFamily="2" charset="-122"/>
              </a:rPr>
              <a:t>系统</a:t>
            </a:r>
          </a:p>
        </p:txBody>
      </p:sp>
      <p:sp>
        <p:nvSpPr>
          <p:cNvPr id="15394" name="Rectangle 60"/>
          <p:cNvSpPr>
            <a:spLocks noChangeArrowheads="1"/>
          </p:cNvSpPr>
          <p:nvPr/>
        </p:nvSpPr>
        <p:spPr bwMode="auto">
          <a:xfrm>
            <a:off x="3041650" y="3857625"/>
            <a:ext cx="1414463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2400">
                <a:solidFill>
                  <a:schemeClr val="tx2"/>
                </a:solidFill>
                <a:latin typeface="宋体" panose="02010600030101010101" pitchFamily="2" charset="-122"/>
              </a:rPr>
              <a:t>领域构架</a:t>
            </a:r>
          </a:p>
        </p:txBody>
      </p:sp>
      <p:sp>
        <p:nvSpPr>
          <p:cNvPr id="15395" name="Line 61"/>
          <p:cNvSpPr>
            <a:spLocks noChangeShapeType="1"/>
          </p:cNvSpPr>
          <p:nvPr/>
        </p:nvSpPr>
        <p:spPr bwMode="auto">
          <a:xfrm flipH="1">
            <a:off x="4706938" y="3789363"/>
            <a:ext cx="0" cy="449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6" name="Rectangle 62"/>
          <p:cNvSpPr>
            <a:spLocks noChangeArrowheads="1"/>
          </p:cNvSpPr>
          <p:nvPr/>
        </p:nvSpPr>
        <p:spPr bwMode="auto">
          <a:xfrm>
            <a:off x="5630863" y="3862388"/>
            <a:ext cx="1414462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2400">
                <a:solidFill>
                  <a:schemeClr val="tx2"/>
                </a:solidFill>
                <a:latin typeface="宋体" panose="02010600030101010101" pitchFamily="2" charset="-122"/>
              </a:rPr>
              <a:t>领域构件</a:t>
            </a:r>
          </a:p>
        </p:txBody>
      </p:sp>
      <p:sp>
        <p:nvSpPr>
          <p:cNvPr id="15397" name="Line 63"/>
          <p:cNvSpPr>
            <a:spLocks noChangeShapeType="1"/>
          </p:cNvSpPr>
          <p:nvPr/>
        </p:nvSpPr>
        <p:spPr bwMode="auto">
          <a:xfrm flipH="1">
            <a:off x="5651500" y="3833813"/>
            <a:ext cx="0" cy="404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8" name="Text Box 65"/>
          <p:cNvSpPr txBox="1">
            <a:spLocks noChangeArrowheads="1"/>
          </p:cNvSpPr>
          <p:nvPr/>
        </p:nvSpPr>
        <p:spPr bwMode="auto">
          <a:xfrm>
            <a:off x="138113" y="4373563"/>
            <a:ext cx="1103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kumimoji="1" lang="zh-CN" altLang="en-US" sz="2400">
                <a:solidFill>
                  <a:schemeClr val="tx2"/>
                </a:solidFill>
                <a:latin typeface="宋体" panose="02010600030101010101" pitchFamily="2" charset="-122"/>
              </a:rPr>
              <a:t>问题域</a:t>
            </a:r>
          </a:p>
        </p:txBody>
      </p:sp>
      <p:sp>
        <p:nvSpPr>
          <p:cNvPr id="15399" name="Line 66"/>
          <p:cNvSpPr>
            <a:spLocks noChangeShapeType="1"/>
          </p:cNvSpPr>
          <p:nvPr/>
        </p:nvSpPr>
        <p:spPr bwMode="auto">
          <a:xfrm flipV="1">
            <a:off x="0" y="4897438"/>
            <a:ext cx="1752600" cy="17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400" name="Text Box 67"/>
          <p:cNvSpPr txBox="1">
            <a:spLocks noChangeArrowheads="1"/>
          </p:cNvSpPr>
          <p:nvPr/>
        </p:nvSpPr>
        <p:spPr bwMode="auto">
          <a:xfrm>
            <a:off x="0" y="5229225"/>
            <a:ext cx="1409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kumimoji="1" lang="zh-CN" altLang="en-US" sz="2400">
                <a:solidFill>
                  <a:schemeClr val="tx2"/>
                </a:solidFill>
                <a:latin typeface="宋体" panose="02010600030101010101" pitchFamily="2" charset="-122"/>
              </a:rPr>
              <a:t>用户需求</a:t>
            </a:r>
          </a:p>
        </p:txBody>
      </p:sp>
      <p:sp>
        <p:nvSpPr>
          <p:cNvPr id="15401" name="Line 68"/>
          <p:cNvSpPr>
            <a:spLocks noChangeShapeType="1"/>
          </p:cNvSpPr>
          <p:nvPr/>
        </p:nvSpPr>
        <p:spPr bwMode="auto">
          <a:xfrm>
            <a:off x="92075" y="5746750"/>
            <a:ext cx="16605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402" name="Line 69"/>
          <p:cNvSpPr>
            <a:spLocks noChangeShapeType="1"/>
          </p:cNvSpPr>
          <p:nvPr/>
        </p:nvSpPr>
        <p:spPr bwMode="auto">
          <a:xfrm flipV="1">
            <a:off x="5562600" y="5195888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403" name="Rectangle 72"/>
          <p:cNvSpPr>
            <a:spLocks noChangeArrowheads="1"/>
          </p:cNvSpPr>
          <p:nvPr/>
        </p:nvSpPr>
        <p:spPr bwMode="auto">
          <a:xfrm>
            <a:off x="3222625" y="4329113"/>
            <a:ext cx="3290888" cy="884237"/>
          </a:xfrm>
          <a:prstGeom prst="rect">
            <a:avLst/>
          </a:prstGeom>
          <a:noFill/>
          <a:ln w="12700">
            <a:solidFill>
              <a:srgbClr val="FF99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2800">
                <a:solidFill>
                  <a:schemeClr val="tx1"/>
                </a:solidFill>
                <a:latin typeface="宋体" panose="02010600030101010101" pitchFamily="2" charset="-122"/>
              </a:rPr>
              <a:t>  </a:t>
            </a:r>
            <a:r>
              <a:rPr kumimoji="1" lang="zh-CN" altLang="en-US" sz="2400">
                <a:solidFill>
                  <a:schemeClr val="tx1"/>
                </a:solidFill>
                <a:latin typeface="宋体" panose="02010600030101010101" pitchFamily="2" charset="-122"/>
              </a:rPr>
              <a:t>系  统  组  装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2400">
                <a:solidFill>
                  <a:schemeClr val="tx1"/>
                </a:solidFill>
                <a:latin typeface="宋体" panose="02010600030101010101" pitchFamily="2" charset="-122"/>
              </a:rPr>
              <a:t> 分析   设计   编程</a:t>
            </a:r>
          </a:p>
        </p:txBody>
      </p:sp>
      <p:sp>
        <p:nvSpPr>
          <p:cNvPr id="15404" name="Rectangle 73"/>
          <p:cNvSpPr>
            <a:spLocks noChangeArrowheads="1"/>
          </p:cNvSpPr>
          <p:nvPr/>
        </p:nvSpPr>
        <p:spPr bwMode="auto">
          <a:xfrm>
            <a:off x="2354263" y="2449513"/>
            <a:ext cx="1414462" cy="422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kumimoji="1" lang="zh-CN" altLang="en-US" sz="2400">
                <a:solidFill>
                  <a:schemeClr val="tx1"/>
                </a:solidFill>
                <a:latin typeface="宋体" panose="02010600030101010101" pitchFamily="2" charset="-122"/>
              </a:rPr>
              <a:t>构架细化</a:t>
            </a:r>
          </a:p>
        </p:txBody>
      </p:sp>
      <p:sp>
        <p:nvSpPr>
          <p:cNvPr id="359498" name="Rectangle 74"/>
          <p:cNvSpPr>
            <a:spLocks noChangeArrowheads="1"/>
          </p:cNvSpPr>
          <p:nvPr/>
        </p:nvSpPr>
        <p:spPr bwMode="auto">
          <a:xfrm>
            <a:off x="1820863" y="5319713"/>
            <a:ext cx="3290887" cy="828675"/>
          </a:xfrm>
          <a:prstGeom prst="rect">
            <a:avLst/>
          </a:prstGeom>
          <a:noFill/>
          <a:ln w="12700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kumimoji="1" lang="zh-CN" altLang="en-US" sz="2400" dirty="0">
                <a:solidFill>
                  <a:schemeClr val="tx1"/>
                </a:solidFill>
                <a:latin typeface="宋体" pitchFamily="2" charset="-122"/>
              </a:rPr>
              <a:t>专 用 构 件 开 发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kumimoji="1" lang="zh-CN" altLang="en-US" sz="2400" dirty="0">
                <a:solidFill>
                  <a:schemeClr val="tx1"/>
                </a:solidFill>
                <a:latin typeface="宋体" pitchFamily="2" charset="-122"/>
              </a:rPr>
              <a:t>分析 设计 编程 测试</a:t>
            </a:r>
          </a:p>
        </p:txBody>
      </p:sp>
      <p:sp>
        <p:nvSpPr>
          <p:cNvPr id="15406" name="Rectangle 4"/>
          <p:cNvSpPr>
            <a:spLocks noChangeArrowheads="1"/>
          </p:cNvSpPr>
          <p:nvPr/>
        </p:nvSpPr>
        <p:spPr bwMode="auto">
          <a:xfrm>
            <a:off x="4527550" y="6334125"/>
            <a:ext cx="19796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2800">
                <a:solidFill>
                  <a:srgbClr val="0000FF"/>
                </a:solidFill>
                <a:latin typeface="Arial" panose="020B0604020202020204" pitchFamily="34" charset="0"/>
              </a:rPr>
              <a:t>软件生产线</a:t>
            </a:r>
          </a:p>
        </p:txBody>
      </p:sp>
    </p:spTree>
  </p:cSld>
  <p:clrMapOvr>
    <a:masterClrMapping/>
  </p:clrMapOvr>
  <p:transition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8534400" cy="370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279400"/>
            <a:ext cx="9144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ClrTx/>
              <a:buFontTx/>
              <a:buNone/>
            </a:pPr>
            <a:r>
              <a:rPr lang="zh-CN" altLang="en-GB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GB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en-GB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GB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Formal Transformations Model</a:t>
            </a:r>
            <a:endParaRPr lang="en-US" altLang="zh-CN" sz="400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5832475" y="1027113"/>
            <a:ext cx="28082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800" b="0">
                <a:solidFill>
                  <a:srgbClr val="FF0000"/>
                </a:solidFill>
                <a:latin typeface="Arial" panose="020B0604020202020204" pitchFamily="34" charset="0"/>
              </a:rPr>
              <a:t>形式化变换模型</a:t>
            </a:r>
            <a:r>
              <a:rPr lang="zh-CN" altLang="en-US" sz="28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360453" name="Rectangle 5"/>
          <p:cNvSpPr>
            <a:spLocks noChangeArrowheads="1"/>
          </p:cNvSpPr>
          <p:nvPr/>
        </p:nvSpPr>
        <p:spPr bwMode="auto">
          <a:xfrm>
            <a:off x="-79375" y="5962650"/>
            <a:ext cx="92233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  <a:spcBef>
                <a:spcPct val="50000"/>
              </a:spcBef>
              <a:defRPr/>
            </a:pPr>
            <a:r>
              <a:rPr lang="en-GB" altLang="zh-CN" sz="3200" b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Automatic</a:t>
            </a:r>
            <a:r>
              <a:rPr lang="en-GB" sz="3200" b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Transformations </a:t>
            </a:r>
            <a:endParaRPr lang="en-US" altLang="zh-CN" sz="3200" b="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611560" y="323655"/>
            <a:ext cx="80105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GB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实用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的软件工程</a:t>
            </a:r>
            <a:r>
              <a:rPr lang="zh-CN" altLang="en-GB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过程模型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（教材）</a:t>
            </a:r>
            <a:endParaRPr lang="en-US" altLang="zh-CN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657225" y="1628775"/>
            <a:ext cx="6075363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</a:pPr>
            <a:r>
              <a:rPr lang="zh-CN" altLang="en-US" sz="2800" dirty="0">
                <a:latin typeface="Arial" panose="020B0604020202020204" pitchFamily="34" charset="0"/>
              </a:rPr>
              <a:t>瀑布模型</a:t>
            </a:r>
            <a:endParaRPr lang="zh-CN" altLang="en-US" sz="28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</a:pPr>
            <a:r>
              <a:rPr lang="zh-CN" altLang="en-US" sz="2800" dirty="0">
                <a:latin typeface="Arial" panose="020B0604020202020204" pitchFamily="34" charset="0"/>
              </a:rPr>
              <a:t>快速原型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</a:pPr>
            <a:r>
              <a:rPr lang="zh-CN" altLang="en-US" sz="2800" dirty="0">
                <a:latin typeface="Arial" panose="020B0604020202020204" pitchFamily="34" charset="0"/>
              </a:rPr>
              <a:t>增量模型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</a:pPr>
            <a:r>
              <a:rPr lang="zh-CN" altLang="en-US" sz="2800" dirty="0">
                <a:latin typeface="Arial" panose="020B0604020202020204" pitchFamily="34" charset="0"/>
              </a:rPr>
              <a:t>螺旋模型</a:t>
            </a:r>
            <a:endParaRPr lang="en-US" altLang="zh-CN" sz="280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</a:pPr>
            <a:r>
              <a:rPr lang="zh-CN" altLang="en-US" sz="2800" dirty="0">
                <a:latin typeface="Arial" panose="020B0604020202020204" pitchFamily="34" charset="0"/>
              </a:rPr>
              <a:t>喷泉模型 （自学） </a:t>
            </a:r>
            <a:endParaRPr lang="en-US" altLang="zh-CN" sz="280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</a:pPr>
            <a:r>
              <a:rPr lang="en-US" altLang="zh-CN" sz="2800" dirty="0">
                <a:latin typeface="Arial" panose="020B0604020202020204" pitchFamily="34" charset="0"/>
              </a:rPr>
              <a:t>Rational </a:t>
            </a:r>
            <a:r>
              <a:rPr lang="zh-CN" altLang="en-US" sz="2800" dirty="0">
                <a:latin typeface="Arial" panose="020B0604020202020204" pitchFamily="34" charset="0"/>
              </a:rPr>
              <a:t>统一过程模型 （自学）  </a:t>
            </a:r>
            <a:endParaRPr lang="en-US" altLang="zh-CN" sz="280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敏捷过程</a:t>
            </a:r>
            <a:r>
              <a:rPr lang="zh-CN" altLang="en-US" sz="2800" dirty="0">
                <a:latin typeface="Arial" panose="020B0604020202020204" pitchFamily="34" charset="0"/>
              </a:rPr>
              <a:t>和极限编程模型（自学） </a:t>
            </a:r>
            <a:endParaRPr lang="en-US" altLang="zh-CN" sz="280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</a:pPr>
            <a:r>
              <a:rPr lang="zh-CN" altLang="en-US" sz="2800" dirty="0">
                <a:latin typeface="Arial" panose="020B0604020202020204" pitchFamily="34" charset="0"/>
              </a:rPr>
              <a:t>微软过程模型（自学） </a:t>
            </a:r>
            <a:endParaRPr lang="en-US" altLang="zh-CN" sz="2800" dirty="0">
              <a:latin typeface="Arial" panose="020B0604020202020204" pitchFamily="34" charset="0"/>
            </a:endParaRPr>
          </a:p>
        </p:txBody>
      </p:sp>
      <p:sp>
        <p:nvSpPr>
          <p:cNvPr id="17412" name="矩形 1"/>
          <p:cNvSpPr>
            <a:spLocks noChangeArrowheads="1"/>
          </p:cNvSpPr>
          <p:nvPr/>
        </p:nvSpPr>
        <p:spPr bwMode="auto">
          <a:xfrm>
            <a:off x="7137285" y="4260056"/>
            <a:ext cx="17684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Arial" panose="020B0604020202020204" pitchFamily="34" charset="0"/>
                <a:cs typeface="Times New Roman" panose="02020603050405020304" pitchFamily="18" charset="0"/>
              </a:rPr>
              <a:t>掌握特点</a:t>
            </a:r>
            <a:endParaRPr lang="en-US" altLang="zh-CN" sz="24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Arial" panose="020B0604020202020204" pitchFamily="34" charset="0"/>
                <a:cs typeface="Times New Roman" panose="02020603050405020304" pitchFamily="18" charset="0"/>
              </a:rPr>
              <a:t>学会选择</a:t>
            </a:r>
            <a:endParaRPr lang="en-US" altLang="zh-CN" sz="24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Arial" panose="020B0604020202020204" pitchFamily="34" charset="0"/>
                <a:cs typeface="Times New Roman" panose="02020603050405020304" pitchFamily="18" charset="0"/>
              </a:rPr>
              <a:t>综合应用</a:t>
            </a:r>
          </a:p>
        </p:txBody>
      </p:sp>
    </p:spTree>
  </p:cSld>
  <p:clrMapOvr>
    <a:masterClrMapping/>
  </p:clrMapOvr>
  <p:transition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22288" y="53975"/>
            <a:ext cx="77724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b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Waterfall model</a:t>
            </a: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1371600" y="1898650"/>
            <a:ext cx="914400" cy="42306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2286000" y="2776538"/>
            <a:ext cx="990600" cy="3352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3276600" y="3538538"/>
            <a:ext cx="990600" cy="2590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4267200" y="4300538"/>
            <a:ext cx="9144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5181600" y="4910138"/>
            <a:ext cx="9144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6096000" y="5367338"/>
            <a:ext cx="9906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7086600" y="5748338"/>
            <a:ext cx="914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42" name="Line 11"/>
          <p:cNvSpPr>
            <a:spLocks noChangeShapeType="1"/>
          </p:cNvSpPr>
          <p:nvPr/>
        </p:nvSpPr>
        <p:spPr bwMode="auto">
          <a:xfrm>
            <a:off x="2636838" y="1854200"/>
            <a:ext cx="5562600" cy="38100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3" name="Rectangle 12"/>
          <p:cNvSpPr>
            <a:spLocks noChangeArrowheads="1"/>
          </p:cNvSpPr>
          <p:nvPr/>
        </p:nvSpPr>
        <p:spPr bwMode="auto">
          <a:xfrm>
            <a:off x="476250" y="1763713"/>
            <a:ext cx="1006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</a:rPr>
              <a:t>stage1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44" name="Rectangle 13"/>
          <p:cNvSpPr>
            <a:spLocks noChangeArrowheads="1"/>
          </p:cNvSpPr>
          <p:nvPr/>
        </p:nvSpPr>
        <p:spPr bwMode="auto">
          <a:xfrm>
            <a:off x="4894263" y="2979738"/>
            <a:ext cx="936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water</a:t>
            </a:r>
          </a:p>
        </p:txBody>
      </p:sp>
      <p:sp>
        <p:nvSpPr>
          <p:cNvPr id="18445" name="Rectangle 14"/>
          <p:cNvSpPr>
            <a:spLocks noChangeArrowheads="1"/>
          </p:cNvSpPr>
          <p:nvPr/>
        </p:nvSpPr>
        <p:spPr bwMode="auto">
          <a:xfrm>
            <a:off x="1106488" y="6216650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需求</a:t>
            </a:r>
          </a:p>
        </p:txBody>
      </p:sp>
      <p:sp>
        <p:nvSpPr>
          <p:cNvPr id="18446" name="Rectangle 15"/>
          <p:cNvSpPr>
            <a:spLocks noChangeArrowheads="1"/>
          </p:cNvSpPr>
          <p:nvPr/>
        </p:nvSpPr>
        <p:spPr bwMode="auto">
          <a:xfrm>
            <a:off x="7104063" y="6216650"/>
            <a:ext cx="1112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维护</a:t>
            </a:r>
          </a:p>
        </p:txBody>
      </p:sp>
      <p:sp>
        <p:nvSpPr>
          <p:cNvPr id="18447" name="Rectangle 14"/>
          <p:cNvSpPr>
            <a:spLocks noChangeArrowheads="1"/>
          </p:cNvSpPr>
          <p:nvPr/>
        </p:nvSpPr>
        <p:spPr bwMode="auto">
          <a:xfrm>
            <a:off x="3395663" y="6219825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设计</a:t>
            </a:r>
          </a:p>
        </p:txBody>
      </p:sp>
      <p:sp>
        <p:nvSpPr>
          <p:cNvPr id="18448" name="Rectangle 14"/>
          <p:cNvSpPr>
            <a:spLocks noChangeArrowheads="1"/>
          </p:cNvSpPr>
          <p:nvPr/>
        </p:nvSpPr>
        <p:spPr bwMode="auto">
          <a:xfrm>
            <a:off x="2005013" y="6219825"/>
            <a:ext cx="1112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规格化</a:t>
            </a:r>
          </a:p>
        </p:txBody>
      </p:sp>
      <p:sp>
        <p:nvSpPr>
          <p:cNvPr id="18449" name="Rectangle 14"/>
          <p:cNvSpPr>
            <a:spLocks noChangeArrowheads="1"/>
          </p:cNvSpPr>
          <p:nvPr/>
        </p:nvSpPr>
        <p:spPr bwMode="auto">
          <a:xfrm>
            <a:off x="5195888" y="6219825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编码</a:t>
            </a:r>
          </a:p>
        </p:txBody>
      </p:sp>
      <p:sp>
        <p:nvSpPr>
          <p:cNvPr id="18450" name="Rectangle 14"/>
          <p:cNvSpPr>
            <a:spLocks noChangeArrowheads="1"/>
          </p:cNvSpPr>
          <p:nvPr/>
        </p:nvSpPr>
        <p:spPr bwMode="auto">
          <a:xfrm>
            <a:off x="6184900" y="6219825"/>
            <a:ext cx="801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测试</a:t>
            </a:r>
          </a:p>
        </p:txBody>
      </p:sp>
      <p:sp>
        <p:nvSpPr>
          <p:cNvPr id="18451" name="Rectangle 14"/>
          <p:cNvSpPr>
            <a:spLocks noChangeArrowheads="1"/>
          </p:cNvSpPr>
          <p:nvPr/>
        </p:nvSpPr>
        <p:spPr bwMode="auto">
          <a:xfrm>
            <a:off x="4249738" y="6219825"/>
            <a:ext cx="801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</a:rPr>
              <a:t>……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52" name="Rectangle 12"/>
          <p:cNvSpPr>
            <a:spLocks noChangeArrowheads="1"/>
          </p:cNvSpPr>
          <p:nvPr/>
        </p:nvSpPr>
        <p:spPr bwMode="auto">
          <a:xfrm>
            <a:off x="2216150" y="2303463"/>
            <a:ext cx="1006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</a:rPr>
              <a:t>stage2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53" name="Rectangle 12"/>
          <p:cNvSpPr>
            <a:spLocks noChangeArrowheads="1"/>
          </p:cNvSpPr>
          <p:nvPr/>
        </p:nvSpPr>
        <p:spPr bwMode="auto">
          <a:xfrm>
            <a:off x="7940675" y="5768975"/>
            <a:ext cx="1176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</a:rPr>
              <a:t>Stage-n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476250" y="1719263"/>
            <a:ext cx="8866188" cy="507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Times New Roman" panose="02020603050405020304" pitchFamily="18" charset="0"/>
              </a:rPr>
              <a:t>time sequence and dependence (</a:t>
            </a:r>
            <a:r>
              <a:rPr lang="zh-CN" altLang="en-US" sz="2400" dirty="0">
                <a:latin typeface="Times New Roman" panose="02020603050405020304" pitchFamily="18" charset="0"/>
              </a:rPr>
              <a:t>顺序性和依赖性</a:t>
            </a:r>
            <a:r>
              <a:rPr lang="en-US" altLang="zh-CN" sz="2400" dirty="0">
                <a:latin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Times New Roman" panose="02020603050405020304" pitchFamily="18" charset="0"/>
              </a:rPr>
              <a:t>delay to implementation (</a:t>
            </a:r>
            <a:r>
              <a:rPr lang="zh-CN" altLang="en-US" sz="2400" dirty="0">
                <a:latin typeface="Times New Roman" panose="02020603050405020304" pitchFamily="18" charset="0"/>
              </a:rPr>
              <a:t>推迟实现</a:t>
            </a:r>
            <a:r>
              <a:rPr lang="en-US" altLang="zh-CN" sz="2400" dirty="0">
                <a:latin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Times New Roman" panose="02020603050405020304" pitchFamily="18" charset="0"/>
              </a:rPr>
              <a:t>document driven (</a:t>
            </a:r>
            <a:r>
              <a:rPr lang="zh-CN" altLang="en-US" sz="2400" dirty="0">
                <a:latin typeface="Times New Roman" panose="02020603050405020304" pitchFamily="18" charset="0"/>
              </a:rPr>
              <a:t>每个阶段必须完成规定的文档，文档驱动</a:t>
            </a:r>
            <a:r>
              <a:rPr lang="en-US" altLang="zh-CN" sz="2400" dirty="0">
                <a:latin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Times New Roman" panose="02020603050405020304" pitchFamily="18" charset="0"/>
              </a:rPr>
              <a:t>serial, not in parallel  </a:t>
            </a:r>
            <a:r>
              <a:rPr lang="zh-CN" altLang="en-US" sz="2400" dirty="0">
                <a:latin typeface="Times New Roman" panose="02020603050405020304" pitchFamily="18" charset="0"/>
              </a:rPr>
              <a:t>（不能并行工作）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Times New Roman" panose="02020603050405020304" pitchFamily="18" charset="0"/>
              </a:rPr>
              <a:t>process cannot work inversely  </a:t>
            </a:r>
            <a:r>
              <a:rPr lang="zh-CN" altLang="en-US" sz="2400" dirty="0">
                <a:latin typeface="Times New Roman" panose="02020603050405020304" pitchFamily="18" charset="0"/>
              </a:rPr>
              <a:t>（过程不能逆转）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Times New Roman" panose="02020603050405020304" pitchFamily="18" charset="0"/>
              </a:rPr>
              <a:t>error amplifying  </a:t>
            </a:r>
            <a:r>
              <a:rPr lang="zh-CN" altLang="en-US" sz="2400" dirty="0">
                <a:latin typeface="Times New Roman" panose="02020603050405020304" pitchFamily="18" charset="0"/>
              </a:rPr>
              <a:t>（错误放大）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Times New Roman" panose="02020603050405020304" pitchFamily="18" charset="0"/>
              </a:rPr>
              <a:t>software product in final phase </a:t>
            </a:r>
            <a:r>
              <a:rPr lang="zh-CN" altLang="en-US" sz="2400" dirty="0">
                <a:latin typeface="Times New Roman" panose="02020603050405020304" pitchFamily="18" charset="0"/>
              </a:rPr>
              <a:t>（在最后阶段才能够出现）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Times New Roman" panose="02020603050405020304" pitchFamily="18" charset="0"/>
              </a:rPr>
              <a:t>delivered product may not meet client’s needs </a:t>
            </a:r>
            <a:r>
              <a:rPr lang="zh-CN" altLang="en-US" sz="2400" dirty="0">
                <a:latin typeface="Times New Roman" panose="02020603050405020304" pitchFamily="18" charset="0"/>
              </a:rPr>
              <a:t>（不满足需求）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Times New Roman" panose="02020603050405020304" pitchFamily="18" charset="0"/>
              </a:rPr>
              <a:t>classical model, to facilitate management  </a:t>
            </a:r>
            <a:r>
              <a:rPr lang="zh-CN" altLang="en-US" sz="2400" dirty="0">
                <a:latin typeface="Times New Roman" panose="02020603050405020304" pitchFamily="18" charset="0"/>
              </a:rPr>
              <a:t>（经典，容易管理）</a:t>
            </a:r>
            <a:endParaRPr lang="en-US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69913" y="503238"/>
            <a:ext cx="1211262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特点</a:t>
            </a:r>
            <a:endParaRPr lang="en-US" altLang="zh-CN" sz="40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瀑布模型 </a:t>
            </a:r>
            <a:r>
              <a:rPr lang="en-US" altLang="zh-CN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—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问题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57200" y="1898650"/>
            <a:ext cx="8686800" cy="317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2800" dirty="0"/>
              <a:t>实际项目很少严格按照该模型给出的顺序进行</a:t>
            </a:r>
          </a:p>
          <a:p>
            <a:pPr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2800" dirty="0"/>
              <a:t>用户常常难以清楚地给出所有需求</a:t>
            </a:r>
          </a:p>
          <a:p>
            <a:pPr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2800" dirty="0"/>
              <a:t>用户必须有耐心</a:t>
            </a:r>
          </a:p>
          <a:p>
            <a:pPr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2800" dirty="0"/>
              <a:t>开发者常常被不必要地耽搁</a:t>
            </a:r>
          </a:p>
        </p:txBody>
      </p:sp>
    </p:spTree>
  </p:cSld>
  <p:clrMapOvr>
    <a:masterClrMapping/>
  </p:clrMapOvr>
  <p:transition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522288" y="593725"/>
            <a:ext cx="80105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800" b="0">
                <a:solidFill>
                  <a:srgbClr val="FFFF66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Improving</a:t>
            </a:r>
            <a:r>
              <a:rPr lang="en-US" altLang="zh-CN" sz="2800" b="0">
                <a:latin typeface="Times New Roman" panose="02020603050405020304" pitchFamily="18" charset="0"/>
                <a:sym typeface="Symbol" panose="05050102010706020507" pitchFamily="18" charset="2"/>
              </a:rPr>
              <a:t>   </a:t>
            </a:r>
            <a:endParaRPr lang="en-US" altLang="zh-CN" sz="2800" b="0">
              <a:latin typeface="Times New Roman" panose="02020603050405020304" pitchFamily="18" charset="0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8042275" y="5597525"/>
            <a:ext cx="11207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phase-n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371600" y="1727200"/>
            <a:ext cx="914400" cy="426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2286000" y="2641600"/>
            <a:ext cx="990600" cy="3352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3276600" y="3403600"/>
            <a:ext cx="990600" cy="2590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4267200" y="4165600"/>
            <a:ext cx="9144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5181600" y="4775200"/>
            <a:ext cx="9144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6096000" y="5232400"/>
            <a:ext cx="9906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7086600" y="5613400"/>
            <a:ext cx="9144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5" name="Line 11"/>
          <p:cNvSpPr>
            <a:spLocks noChangeShapeType="1"/>
          </p:cNvSpPr>
          <p:nvPr/>
        </p:nvSpPr>
        <p:spPr bwMode="auto">
          <a:xfrm>
            <a:off x="2743200" y="1879600"/>
            <a:ext cx="5562600" cy="38100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7086600" y="6038850"/>
            <a:ext cx="1219200" cy="8318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2400" b="0">
                <a:solidFill>
                  <a:srgbClr val="FF0000"/>
                </a:solidFill>
                <a:latin typeface="Times New Roman" panose="02020603050405020304" pitchFamily="18" charset="0"/>
              </a:rPr>
              <a:t>Change control</a:t>
            </a:r>
          </a:p>
        </p:txBody>
      </p:sp>
      <p:sp>
        <p:nvSpPr>
          <p:cNvPr id="21517" name="Line 13"/>
          <p:cNvSpPr>
            <a:spLocks noChangeShapeType="1"/>
          </p:cNvSpPr>
          <p:nvPr/>
        </p:nvSpPr>
        <p:spPr bwMode="auto">
          <a:xfrm flipH="1">
            <a:off x="1676400" y="6580188"/>
            <a:ext cx="541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8" name="Line 14"/>
          <p:cNvSpPr>
            <a:spLocks noChangeShapeType="1"/>
          </p:cNvSpPr>
          <p:nvPr/>
        </p:nvSpPr>
        <p:spPr bwMode="auto">
          <a:xfrm flipV="1">
            <a:off x="1676400" y="5949950"/>
            <a:ext cx="15875" cy="630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 flipV="1">
            <a:off x="2667000" y="5994400"/>
            <a:ext cx="14288" cy="585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0" name="Line 16"/>
          <p:cNvSpPr>
            <a:spLocks noChangeShapeType="1"/>
          </p:cNvSpPr>
          <p:nvPr/>
        </p:nvSpPr>
        <p:spPr bwMode="auto">
          <a:xfrm flipV="1">
            <a:off x="3657600" y="5994400"/>
            <a:ext cx="14288" cy="585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1" name="Line 17"/>
          <p:cNvSpPr>
            <a:spLocks noChangeShapeType="1"/>
          </p:cNvSpPr>
          <p:nvPr/>
        </p:nvSpPr>
        <p:spPr bwMode="auto">
          <a:xfrm flipV="1">
            <a:off x="4648200" y="5994400"/>
            <a:ext cx="14288" cy="585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2" name="Line 18"/>
          <p:cNvSpPr>
            <a:spLocks noChangeShapeType="1"/>
          </p:cNvSpPr>
          <p:nvPr/>
        </p:nvSpPr>
        <p:spPr bwMode="auto">
          <a:xfrm flipV="1">
            <a:off x="5562600" y="6038850"/>
            <a:ext cx="0" cy="541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3" name="Line 19"/>
          <p:cNvSpPr>
            <a:spLocks noChangeShapeType="1"/>
          </p:cNvSpPr>
          <p:nvPr/>
        </p:nvSpPr>
        <p:spPr bwMode="auto">
          <a:xfrm flipH="1" flipV="1">
            <a:off x="6462713" y="5994400"/>
            <a:ext cx="14287" cy="585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4" name="Line 20"/>
          <p:cNvSpPr>
            <a:spLocks noChangeShapeType="1"/>
          </p:cNvSpPr>
          <p:nvPr/>
        </p:nvSpPr>
        <p:spPr bwMode="auto">
          <a:xfrm flipH="1" flipV="1">
            <a:off x="7586663" y="5678488"/>
            <a:ext cx="33337" cy="341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0" y="5857875"/>
            <a:ext cx="969963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2000" b="0">
                <a:latin typeface="Times New Roman" panose="02020603050405020304" pitchFamily="18" charset="0"/>
              </a:rPr>
              <a:t>phase-1</a:t>
            </a:r>
          </a:p>
        </p:txBody>
      </p:sp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4392613" y="1898650"/>
            <a:ext cx="45450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audit, trace, correct all in every phase and go ahead.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400" dirty="0">
                <a:latin typeface="Times New Roman" panose="02020603050405020304" pitchFamily="18" charset="0"/>
              </a:rPr>
              <a:t>     loop mechanism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61975" y="503238"/>
            <a:ext cx="356711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瀑布模型的改进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4567238" y="225425"/>
            <a:ext cx="152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kumimoji="1" lang="zh-CN" altLang="en-US" sz="2400" b="0">
                <a:latin typeface="Times New Roman" panose="02020603050405020304" pitchFamily="18" charset="0"/>
              </a:rPr>
              <a:t>  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733425" y="6083300"/>
            <a:ext cx="17303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kumimoji="1" lang="zh-CN" altLang="en-US" sz="1000" b="0">
                <a:solidFill>
                  <a:srgbClr val="000000"/>
                </a:solidFill>
                <a:latin typeface="Times New Roman" panose="02020603050405020304" pitchFamily="18" charset="0"/>
              </a:rPr>
              <a:t>   </a:t>
            </a:r>
            <a:endParaRPr kumimoji="1" lang="zh-CN" altLang="en-US" sz="2400" b="0">
              <a:latin typeface="Times New Roman" panose="02020603050405020304" pitchFamily="18" charset="0"/>
            </a:endParaRP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19263"/>
            <a:ext cx="8153400" cy="513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31800" y="323850"/>
            <a:ext cx="871220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Phases of software life cycle</a:t>
            </a:r>
            <a:endParaRPr lang="en-US" altLang="zh-CN" sz="3200" b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57200" y="1719263"/>
            <a:ext cx="4970463" cy="477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(1) problem def.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(2) feasibility study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(3) requirement analysis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(4) architecture design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(5) detailed design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(6) coding and implementation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(7) testing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(8) running and maintenance</a:t>
            </a: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2636785" y="6264275"/>
            <a:ext cx="5040895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ClrTx/>
              <a:buFontTx/>
              <a:buNone/>
            </a:pP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软件工程的 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8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个阶段，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8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个过程</a:t>
            </a:r>
            <a:endParaRPr lang="en-US" altLang="zh-CN" sz="2800" b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607050" y="1628775"/>
            <a:ext cx="3536950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(1) </a:t>
            </a:r>
            <a:r>
              <a:rPr lang="zh-CN" altLang="en-US" sz="2800" dirty="0">
                <a:solidFill>
                  <a:schemeClr val="tx1"/>
                </a:solidFill>
                <a:cs typeface="Times New Roman" pitchFamily="18" charset="0"/>
              </a:rPr>
              <a:t>问题定义</a:t>
            </a:r>
            <a:endParaRPr lang="en-US" altLang="zh-CN" sz="2800" dirty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(2) </a:t>
            </a:r>
            <a:r>
              <a:rPr lang="zh-CN" altLang="en-US" sz="2800" dirty="0">
                <a:solidFill>
                  <a:schemeClr val="tx1"/>
                </a:solidFill>
                <a:cs typeface="Times New Roman" pitchFamily="18" charset="0"/>
              </a:rPr>
              <a:t>可行性分析</a:t>
            </a:r>
            <a:endParaRPr lang="en-US" altLang="zh-CN" sz="2800" dirty="0">
              <a:solidFill>
                <a:schemeClr val="tx1"/>
              </a:solidFill>
              <a:cs typeface="Times New Roman" pitchFamily="18" charset="0"/>
            </a:endParaRPr>
          </a:p>
          <a:p>
            <a:pPr marL="469900" indent="-46990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(3) </a:t>
            </a:r>
            <a:r>
              <a:rPr lang="zh-CN" altLang="en-US" sz="2800" dirty="0">
                <a:solidFill>
                  <a:schemeClr val="tx1"/>
                </a:solidFill>
                <a:cs typeface="Times New Roman" pitchFamily="18" charset="0"/>
              </a:rPr>
              <a:t>需求分析</a:t>
            </a:r>
            <a:endParaRPr lang="en-US" altLang="zh-CN" sz="2800" dirty="0">
              <a:solidFill>
                <a:schemeClr val="tx1"/>
              </a:solidFill>
              <a:cs typeface="Times New Roman" pitchFamily="18" charset="0"/>
            </a:endParaRPr>
          </a:p>
          <a:p>
            <a:pPr marL="469900" indent="-46990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(4) </a:t>
            </a:r>
            <a:r>
              <a:rPr lang="zh-CN" altLang="en-US" sz="2800" dirty="0">
                <a:solidFill>
                  <a:schemeClr val="tx1"/>
                </a:solidFill>
                <a:cs typeface="Times New Roman" pitchFamily="18" charset="0"/>
              </a:rPr>
              <a:t>总体设计</a:t>
            </a:r>
            <a:endParaRPr lang="en-US" altLang="zh-CN" sz="2800" dirty="0">
              <a:solidFill>
                <a:schemeClr val="tx1"/>
              </a:solidFill>
              <a:cs typeface="Times New Roman" pitchFamily="18" charset="0"/>
            </a:endParaRPr>
          </a:p>
          <a:p>
            <a:pPr marL="469900" indent="-46990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(5) </a:t>
            </a:r>
            <a:r>
              <a:rPr lang="zh-CN" altLang="en-US" sz="2800" dirty="0">
                <a:solidFill>
                  <a:schemeClr val="tx1"/>
                </a:solidFill>
                <a:cs typeface="Times New Roman" pitchFamily="18" charset="0"/>
              </a:rPr>
              <a:t>详细设计</a:t>
            </a:r>
            <a:endParaRPr lang="en-US" altLang="zh-CN" sz="2800" dirty="0">
              <a:solidFill>
                <a:schemeClr val="tx1"/>
              </a:solidFill>
              <a:cs typeface="Times New Roman" pitchFamily="18" charset="0"/>
            </a:endParaRPr>
          </a:p>
          <a:p>
            <a:pPr marL="469900" indent="-46990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(6) </a:t>
            </a:r>
            <a:r>
              <a:rPr lang="zh-CN" altLang="en-US" sz="2800" dirty="0">
                <a:solidFill>
                  <a:schemeClr val="tx1"/>
                </a:solidFill>
                <a:cs typeface="Times New Roman" pitchFamily="18" charset="0"/>
              </a:rPr>
              <a:t>编码实现</a:t>
            </a:r>
            <a:endParaRPr lang="en-US" altLang="zh-CN" sz="2800" dirty="0">
              <a:solidFill>
                <a:schemeClr val="tx1"/>
              </a:solidFill>
              <a:cs typeface="Times New Roman" pitchFamily="18" charset="0"/>
            </a:endParaRPr>
          </a:p>
          <a:p>
            <a:pPr marL="469900" indent="-46990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(7) </a:t>
            </a:r>
            <a:r>
              <a:rPr lang="zh-CN" altLang="en-US" sz="2800" dirty="0">
                <a:solidFill>
                  <a:schemeClr val="tx1"/>
                </a:solidFill>
                <a:cs typeface="Times New Roman" pitchFamily="18" charset="0"/>
              </a:rPr>
              <a:t>测试</a:t>
            </a:r>
            <a:endParaRPr lang="en-US" altLang="zh-CN" sz="2800" dirty="0">
              <a:solidFill>
                <a:schemeClr val="tx1"/>
              </a:solidFill>
              <a:cs typeface="Times New Roman" pitchFamily="18" charset="0"/>
            </a:endParaRPr>
          </a:p>
          <a:p>
            <a:pPr marL="469900" indent="-46990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(8) </a:t>
            </a:r>
            <a:r>
              <a:rPr lang="zh-CN" altLang="en-US" sz="2800" dirty="0">
                <a:solidFill>
                  <a:schemeClr val="tx1"/>
                </a:solidFill>
                <a:cs typeface="Times New Roman" pitchFamily="18" charset="0"/>
              </a:rPr>
              <a:t>运行和维护</a:t>
            </a:r>
            <a:endParaRPr lang="en-US" altLang="zh-CN" sz="2800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3076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22288" y="2079625"/>
            <a:ext cx="8324850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Clr>
                <a:srgbClr val="FF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sym typeface="Symbol" panose="05050102010706020507" pitchFamily="18" charset="2"/>
              </a:rPr>
              <a:t>Requirements are well known.</a:t>
            </a:r>
          </a:p>
          <a:p>
            <a:pPr>
              <a:lnSpc>
                <a:spcPct val="130000"/>
              </a:lnSpc>
              <a:buClr>
                <a:srgbClr val="FF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sym typeface="Symbol" panose="05050102010706020507" pitchFamily="18" charset="2"/>
              </a:rPr>
              <a:t>Requirements are unchanged during developing.</a:t>
            </a:r>
          </a:p>
          <a:p>
            <a:pPr>
              <a:lnSpc>
                <a:spcPct val="130000"/>
              </a:lnSpc>
              <a:buClr>
                <a:srgbClr val="FF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</a:rPr>
              <a:t>Structure (process) oriented method.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96863" y="638175"/>
            <a:ext cx="8640762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When, where to use waterfall model ?</a:t>
            </a:r>
          </a:p>
        </p:txBody>
      </p:sp>
    </p:spTree>
  </p:cSld>
  <p:clrMapOvr>
    <a:masterClrMapping/>
  </p:clrMapOvr>
  <p:transition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566738" y="368300"/>
            <a:ext cx="7515225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8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Rapid  Prototype  Model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01675" y="1853825"/>
            <a:ext cx="4572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1" lang="zh-CN" altLang="en-US" sz="2800" dirty="0">
                <a:solidFill>
                  <a:schemeClr val="tx1"/>
                </a:solidFill>
                <a:latin typeface="宋体" panose="02010600030101010101" pitchFamily="2" charset="-122"/>
              </a:rPr>
              <a:t>原型是什么？</a:t>
            </a:r>
            <a:endParaRPr kumimoji="1" lang="en-US" altLang="zh-CN" sz="2800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01675" y="2484062"/>
            <a:ext cx="4572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1" lang="zh-CN" altLang="en-US" sz="2800" dirty="0">
                <a:solidFill>
                  <a:schemeClr val="tx1"/>
                </a:solidFill>
                <a:latin typeface="宋体" panose="02010600030101010101" pitchFamily="2" charset="-122"/>
              </a:rPr>
              <a:t>建筑工程原型是什么？</a:t>
            </a:r>
            <a:endParaRPr kumimoji="1" lang="en-US" altLang="zh-CN" sz="2800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720725" y="3176212"/>
            <a:ext cx="45720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1" lang="zh-CN" altLang="en-US" sz="2800">
                <a:solidFill>
                  <a:schemeClr val="tx1"/>
                </a:solidFill>
                <a:latin typeface="宋体" panose="02010600030101010101" pitchFamily="2" charset="-122"/>
              </a:rPr>
              <a:t>铸造工程原型是什么？</a:t>
            </a:r>
            <a:endParaRPr kumimoji="1" lang="en-US" altLang="zh-CN" sz="280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95324" y="4841928"/>
            <a:ext cx="844867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457200" indent="-457200" algn="l" eaLnBrk="1" hangingPunct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kumimoji="1" lang="zh-CN" altLang="en-US" sz="2800" dirty="0">
                <a:solidFill>
                  <a:schemeClr val="tx1"/>
                </a:solidFill>
                <a:latin typeface="宋体" panose="02010600030101010101" pitchFamily="2" charset="-122"/>
              </a:rPr>
              <a:t>原型：不是真型，雏形，样品，样机，粗糙的模型，</a:t>
            </a:r>
            <a:r>
              <a:rPr kumimoji="1" lang="en-US" altLang="zh-CN" sz="2800" dirty="0">
                <a:solidFill>
                  <a:schemeClr val="tx1"/>
                </a:solidFill>
                <a:latin typeface="宋体" panose="02010600030101010101" pitchFamily="2" charset="-122"/>
              </a:rPr>
              <a:t>…</a:t>
            </a:r>
            <a:r>
              <a:rPr kumimoji="1" lang="zh-CN" altLang="en-US" sz="2800" dirty="0">
                <a:solidFill>
                  <a:schemeClr val="tx1"/>
                </a:solidFill>
                <a:latin typeface="宋体" panose="02010600030101010101" pitchFamily="2" charset="-122"/>
              </a:rPr>
              <a:t>   模拟，仿真</a:t>
            </a:r>
            <a:endParaRPr kumimoji="1" lang="en-US" altLang="zh-CN" sz="2800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79450" y="5895273"/>
            <a:ext cx="75374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457200" indent="-457200" algn="l" eaLnBrk="1" hangingPunct="1"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kumimoji="1" lang="zh-CN" altLang="en-US" sz="2800" dirty="0">
                <a:solidFill>
                  <a:schemeClr val="tx1"/>
                </a:solidFill>
                <a:latin typeface="宋体" panose="02010600030101010101" pitchFamily="2" charset="-122"/>
              </a:rPr>
              <a:t>帮助早期描述、建立真实产品、对象、实体、系统等的一种手段</a:t>
            </a:r>
            <a:endParaRPr kumimoji="1" lang="en-US" altLang="zh-CN" sz="2800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701570" y="3879307"/>
            <a:ext cx="4572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kumimoji="1" lang="zh-CN" altLang="en-US" sz="2800" dirty="0">
                <a:solidFill>
                  <a:schemeClr val="tx1"/>
                </a:solidFill>
                <a:latin typeface="宋体" panose="02010600030101010101" pitchFamily="2" charset="-122"/>
              </a:rPr>
              <a:t>计算机领域原型是什么？</a:t>
            </a:r>
            <a:endParaRPr kumimoji="1" lang="en-US" altLang="zh-CN" sz="2800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566738" y="368300"/>
            <a:ext cx="7515225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8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Rapid  Prototype  Model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228600" y="1504950"/>
            <a:ext cx="8915400" cy="474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endParaRPr lang="zh-CN" altLang="en-US" sz="4700">
              <a:latin typeface="宋体" panose="02010600030101010101" pitchFamily="2" charset="-122"/>
            </a:endParaRPr>
          </a:p>
          <a:p>
            <a:pPr>
              <a:buFont typeface="Wingdings" panose="05000000000000000000" pitchFamily="2" charset="2"/>
              <a:buNone/>
            </a:pPr>
            <a:endParaRPr lang="zh-CN" altLang="en-US" sz="51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 rot="5400000">
            <a:off x="3724275" y="2701925"/>
            <a:ext cx="2667000" cy="25908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34"/>
                  <a:pt x="13807" y="5423"/>
                  <a:pt x="10842" y="5400"/>
                </a:cubicBezTo>
                <a:lnTo>
                  <a:pt x="10884" y="0"/>
                </a:lnTo>
                <a:cubicBezTo>
                  <a:pt x="16815" y="46"/>
                  <a:pt x="21599" y="4868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5" name="AutoShape 5"/>
          <p:cNvSpPr>
            <a:spLocks noChangeArrowheads="1"/>
          </p:cNvSpPr>
          <p:nvPr/>
        </p:nvSpPr>
        <p:spPr bwMode="auto">
          <a:xfrm rot="-327428">
            <a:off x="4122738" y="2349500"/>
            <a:ext cx="2519362" cy="3205163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075" y="10690"/>
                </a:moveTo>
                <a:cubicBezTo>
                  <a:pt x="16016" y="7835"/>
                  <a:pt x="13696" y="5545"/>
                  <a:pt x="10841" y="5523"/>
                </a:cubicBezTo>
                <a:lnTo>
                  <a:pt x="10884" y="0"/>
                </a:lnTo>
                <a:cubicBezTo>
                  <a:pt x="16728" y="45"/>
                  <a:pt x="21475" y="4731"/>
                  <a:pt x="21597" y="10574"/>
                </a:cubicBezTo>
                <a:lnTo>
                  <a:pt x="24297" y="10518"/>
                </a:lnTo>
                <a:lnTo>
                  <a:pt x="18951" y="16093"/>
                </a:lnTo>
                <a:lnTo>
                  <a:pt x="13376" y="10746"/>
                </a:lnTo>
                <a:lnTo>
                  <a:pt x="16075" y="10690"/>
                </a:lnTo>
                <a:close/>
              </a:path>
            </a:pathLst>
          </a:custGeom>
          <a:solidFill>
            <a:schemeClr val="accent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6" name="AutoShape 6"/>
          <p:cNvSpPr>
            <a:spLocks noChangeArrowheads="1"/>
          </p:cNvSpPr>
          <p:nvPr/>
        </p:nvSpPr>
        <p:spPr bwMode="auto">
          <a:xfrm rot="5400000" flipH="1" flipV="1">
            <a:off x="2719388" y="1635125"/>
            <a:ext cx="3581400" cy="46482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8477" y="10726"/>
                </a:moveTo>
                <a:cubicBezTo>
                  <a:pt x="18455" y="8428"/>
                  <a:pt x="17405" y="6261"/>
                  <a:pt x="15616" y="4820"/>
                </a:cubicBezTo>
                <a:lnTo>
                  <a:pt x="17575" y="2389"/>
                </a:lnTo>
                <a:cubicBezTo>
                  <a:pt x="20091" y="4416"/>
                  <a:pt x="21568" y="7464"/>
                  <a:pt x="21599" y="10695"/>
                </a:cubicBezTo>
                <a:lnTo>
                  <a:pt x="24299" y="10669"/>
                </a:lnTo>
                <a:lnTo>
                  <a:pt x="20080" y="14971"/>
                </a:lnTo>
                <a:lnTo>
                  <a:pt x="15777" y="10752"/>
                </a:lnTo>
                <a:lnTo>
                  <a:pt x="18477" y="10726"/>
                </a:lnTo>
                <a:close/>
              </a:path>
            </a:pathLst>
          </a:custGeom>
          <a:solidFill>
            <a:schemeClr val="accent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5921375" y="2214563"/>
            <a:ext cx="2819400" cy="9540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kumimoji="1" lang="zh-CN" altLang="en-US" sz="2800">
                <a:latin typeface="宋体" panose="02010600030101010101" pitchFamily="2" charset="-122"/>
              </a:rPr>
              <a:t>建造</a:t>
            </a:r>
            <a:r>
              <a:rPr kumimoji="1" lang="en-US" altLang="zh-CN" sz="2800">
                <a:latin typeface="宋体" panose="02010600030101010101" pitchFamily="2" charset="-122"/>
              </a:rPr>
              <a:t>/</a:t>
            </a:r>
            <a:r>
              <a:rPr kumimoji="1" lang="zh-CN" altLang="en-US" sz="2800">
                <a:latin typeface="宋体" panose="02010600030101010101" pitchFamily="2" charset="-122"/>
              </a:rPr>
              <a:t>修改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kumimoji="1" lang="zh-CN" altLang="en-US" sz="2800">
                <a:latin typeface="宋体" panose="02010600030101010101" pitchFamily="2" charset="-122"/>
              </a:rPr>
              <a:t>  原型</a:t>
            </a:r>
          </a:p>
        </p:txBody>
      </p:sp>
      <p:sp>
        <p:nvSpPr>
          <p:cNvPr id="25608" name="AutoShape 8"/>
          <p:cNvSpPr>
            <a:spLocks noChangeArrowheads="1"/>
          </p:cNvSpPr>
          <p:nvPr/>
        </p:nvSpPr>
        <p:spPr bwMode="auto">
          <a:xfrm rot="-8463850">
            <a:off x="2185988" y="2708275"/>
            <a:ext cx="2438400" cy="28194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8226"/>
                  <a:pt x="14383" y="6009"/>
                  <a:pt x="11859" y="5504"/>
                </a:cubicBezTo>
                <a:lnTo>
                  <a:pt x="12918" y="209"/>
                </a:lnTo>
                <a:cubicBezTo>
                  <a:pt x="17966" y="1219"/>
                  <a:pt x="21599" y="5652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9" name="AutoShape 9"/>
          <p:cNvSpPr>
            <a:spLocks noChangeArrowheads="1"/>
          </p:cNvSpPr>
          <p:nvPr/>
        </p:nvSpPr>
        <p:spPr bwMode="auto">
          <a:xfrm rot="8674174">
            <a:off x="2636838" y="2889250"/>
            <a:ext cx="2374900" cy="2884488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8226"/>
                  <a:pt x="14383" y="6009"/>
                  <a:pt x="11859" y="5504"/>
                </a:cubicBezTo>
                <a:lnTo>
                  <a:pt x="12918" y="209"/>
                </a:lnTo>
                <a:cubicBezTo>
                  <a:pt x="17966" y="1219"/>
                  <a:pt x="21599" y="5652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3311525" y="5184775"/>
            <a:ext cx="2430463" cy="9540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kumimoji="1" lang="zh-CN" altLang="en-US" sz="2800">
                <a:latin typeface="宋体" panose="02010600030101010101" pitchFamily="2" charset="-122"/>
              </a:rPr>
              <a:t>用户测试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kumimoji="1" lang="zh-CN" altLang="en-US" sz="2800">
                <a:latin typeface="宋体" panose="02010600030101010101" pitchFamily="2" charset="-122"/>
              </a:rPr>
              <a:t>运行原型</a:t>
            </a:r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1241425" y="1854200"/>
            <a:ext cx="2514600" cy="9540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kumimoji="1" lang="zh-CN" altLang="en-US" sz="2800">
                <a:latin typeface="宋体" panose="02010600030101010101" pitchFamily="2" charset="-122"/>
              </a:rPr>
              <a:t> 听取用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kumimoji="1" lang="zh-CN" altLang="en-US" sz="2800">
                <a:latin typeface="宋体" panose="02010600030101010101" pitchFamily="2" charset="-122"/>
              </a:rPr>
              <a:t> 户意见</a:t>
            </a:r>
          </a:p>
        </p:txBody>
      </p:sp>
      <p:sp>
        <p:nvSpPr>
          <p:cNvPr id="25612" name="Rectangle 13"/>
          <p:cNvSpPr>
            <a:spLocks noChangeArrowheads="1"/>
          </p:cNvSpPr>
          <p:nvPr/>
        </p:nvSpPr>
        <p:spPr bwMode="auto">
          <a:xfrm>
            <a:off x="6821488" y="5589588"/>
            <a:ext cx="2071687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  <a:sym typeface="Symbol" panose="05050102010706020507" pitchFamily="18" charset="2"/>
              </a:rPr>
              <a:t>规范开发</a:t>
            </a:r>
          </a:p>
        </p:txBody>
      </p:sp>
      <p:sp>
        <p:nvSpPr>
          <p:cNvPr id="25613" name="AutoShape 15"/>
          <p:cNvSpPr>
            <a:spLocks noChangeArrowheads="1"/>
          </p:cNvSpPr>
          <p:nvPr/>
        </p:nvSpPr>
        <p:spPr bwMode="auto">
          <a:xfrm>
            <a:off x="5967413" y="5724525"/>
            <a:ext cx="900112" cy="27305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6600"/>
          </a:solidFill>
          <a:ln w="12700">
            <a:solidFill>
              <a:srgbClr val="FFCC00"/>
            </a:solidFill>
            <a:miter lim="800000"/>
            <a:headEnd/>
            <a:tailEnd/>
          </a:ln>
        </p:spPr>
        <p:txBody>
          <a:bodyPr lIns="90488" tIns="44450" rIns="90488" bIns="44450" anchor="ctr">
            <a:spAutoFit/>
          </a:bodyPr>
          <a:lstStyle/>
          <a:p>
            <a:endParaRPr lang="zh-CN" altLang="en-US"/>
          </a:p>
        </p:txBody>
      </p:sp>
      <p:sp>
        <p:nvSpPr>
          <p:cNvPr id="25614" name="矩形 13"/>
          <p:cNvSpPr>
            <a:spLocks noChangeArrowheads="1"/>
          </p:cNvSpPr>
          <p:nvPr/>
        </p:nvSpPr>
        <p:spPr bwMode="auto">
          <a:xfrm>
            <a:off x="1106488" y="6396038"/>
            <a:ext cx="67579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>
                <a:solidFill>
                  <a:srgbClr val="0000FF"/>
                </a:solidFill>
                <a:latin typeface="Times New Roman" panose="02020603050405020304" pitchFamily="18" charset="0"/>
              </a:rPr>
              <a:t>根据需求，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快速</a:t>
            </a:r>
            <a:r>
              <a:rPr lang="zh-CN" altLang="en-US" sz="2400">
                <a:solidFill>
                  <a:srgbClr val="0000FF"/>
                </a:solidFill>
                <a:latin typeface="Times New Roman" panose="02020603050405020304" pitchFamily="18" charset="0"/>
              </a:rPr>
              <a:t>建立可以在计算机上运行的程序 </a:t>
            </a:r>
          </a:p>
        </p:txBody>
      </p:sp>
    </p:spTree>
  </p:cSld>
  <p:clrMapOvr>
    <a:masterClrMapping/>
  </p:clrMapOvr>
  <p:transition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快速原型模型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06374" y="1854200"/>
            <a:ext cx="8937625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原型模型从需求收集开始。 </a:t>
            </a:r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开发者和用户</a:t>
            </a: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在一起定义软件的总体目标，标识出已知的需求，并规划出进一步定义的区域。</a:t>
            </a:r>
          </a:p>
          <a:p>
            <a:pPr>
              <a:lnSpc>
                <a:spcPct val="130000"/>
              </a:lnSpc>
            </a:pP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然后是“快速设计”，快速设计集中于软件那些对用户可见部分的表示。“快速设计”导致原型的建造。 </a:t>
            </a:r>
          </a:p>
          <a:p>
            <a:pPr>
              <a:lnSpc>
                <a:spcPct val="130000"/>
              </a:lnSpc>
            </a:pP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原型由用户评估，并进一步精化待开发软件的需求，逐步调整原型使其满足客户的要求。同时开发者对将要做的事情有更好的理解， 这个过程是</a:t>
            </a:r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反复迭代的</a:t>
            </a: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</a:p>
        </p:txBody>
      </p:sp>
    </p:spTree>
  </p:cSld>
  <p:clrMapOvr>
    <a:masterClrMapping/>
  </p:clrMapOvr>
  <p:transition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476250" y="1898650"/>
            <a:ext cx="82804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 b="0">
                <a:latin typeface="Arial" panose="020B0604020202020204" pitchFamily="34" charset="0"/>
              </a:rPr>
              <a:t>       </a:t>
            </a:r>
            <a:r>
              <a:rPr lang="en-US" altLang="zh-CN" sz="2800">
                <a:latin typeface="Times New Roman" panose="02020603050405020304" pitchFamily="18" charset="0"/>
              </a:rPr>
              <a:t>requirement driving (</a:t>
            </a:r>
            <a:r>
              <a:rPr lang="zh-CN" altLang="en-US" sz="2800">
                <a:latin typeface="Times New Roman" panose="02020603050405020304" pitchFamily="18" charset="0"/>
              </a:rPr>
              <a:t>需求驱动，客户开心 </a:t>
            </a:r>
            <a:r>
              <a:rPr lang="en-US" altLang="zh-CN" sz="2800">
                <a:latin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</a:rPr>
              <a:t>        product, early realization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</a:rPr>
              <a:t>        no clear phases, difficult  in management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</a:rPr>
              <a:t>        </a:t>
            </a:r>
            <a:r>
              <a:rPr lang="en-GB" altLang="zh-CN" sz="2800">
                <a:latin typeface="Times New Roman" panose="02020603050405020304" pitchFamily="18" charset="0"/>
              </a:rPr>
              <a:t>systems are often poorly structured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altLang="zh-CN" sz="2800">
                <a:latin typeface="Times New Roman" panose="02020603050405020304" pitchFamily="18" charset="0"/>
              </a:rPr>
              <a:t>        special skills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</a:rPr>
              <a:t>        build-and-fix </a:t>
            </a:r>
            <a:r>
              <a:rPr lang="zh-CN" altLang="en-US" sz="2800">
                <a:latin typeface="Times New Roman" panose="02020603050405020304" pitchFamily="18" charset="0"/>
              </a:rPr>
              <a:t>，</a:t>
            </a:r>
            <a:r>
              <a:rPr lang="en-US" altLang="zh-CN" sz="2800">
                <a:latin typeface="Times New Roman" panose="02020603050405020304" pitchFamily="18" charset="0"/>
              </a:rPr>
              <a:t>again and again</a:t>
            </a:r>
            <a:r>
              <a:rPr lang="en-US" altLang="zh-CN" sz="28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430213" y="503238"/>
            <a:ext cx="3646487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</a:t>
            </a:r>
          </a:p>
        </p:txBody>
      </p:sp>
    </p:spTree>
  </p:cSld>
  <p:clrMapOvr>
    <a:masterClrMapping/>
  </p:clrMapOvr>
  <p:transition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484188" y="1854200"/>
            <a:ext cx="8543925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 b="0">
                <a:latin typeface="Arial" panose="020B0604020202020204" pitchFamily="34" charset="0"/>
                <a:sym typeface="Symbol" panose="05050102010706020507" pitchFamily="18" charset="2"/>
              </a:rPr>
              <a:t>     </a:t>
            </a:r>
            <a:r>
              <a:rPr lang="en-US" altLang="zh-CN" sz="2800" b="0">
                <a:latin typeface="Arial" panose="020B0604020202020204" pitchFamily="34" charset="0"/>
                <a:sym typeface="Symbol" panose="05050102010706020507" pitchFamily="18" charset="2"/>
              </a:rPr>
              <a:t>requirement is not too clear.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 b="0">
                <a:latin typeface="Arial" panose="020B0604020202020204" pitchFamily="34" charset="0"/>
                <a:sym typeface="Symbol" panose="05050102010706020507" pitchFamily="18" charset="2"/>
              </a:rPr>
              <a:t>     </a:t>
            </a:r>
            <a:r>
              <a:rPr lang="en-US" altLang="zh-CN" sz="2800" b="0">
                <a:latin typeface="Arial" panose="020B0604020202020204" pitchFamily="34" charset="0"/>
              </a:rPr>
              <a:t>client is will to take part in the project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 b="0">
                <a:latin typeface="Arial" panose="020B0604020202020204" pitchFamily="34" charset="0"/>
              </a:rPr>
              <a:t>     there is a tool to develop such prototype</a:t>
            </a:r>
            <a:r>
              <a:rPr lang="en-US" altLang="zh-CN" sz="2400" b="0"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85763" y="3789363"/>
            <a:ext cx="8893175" cy="292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/>
              <a:t>用户定义了一组一般性目标，但不能标识出详细的输入、处理及输出需求；</a:t>
            </a:r>
          </a:p>
          <a:p>
            <a:pPr>
              <a:lnSpc>
                <a:spcPct val="150000"/>
              </a:lnSpc>
            </a:pPr>
            <a:r>
              <a:rPr lang="zh-CN" altLang="en-US" sz="2400"/>
              <a:t>开发者可能不能确定算法的有效性、操作系统的适应性或人机交互的形式；</a:t>
            </a: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宋体" panose="02010600030101010101" pitchFamily="2" charset="-122"/>
              </a:rPr>
              <a:t>……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611188" y="458788"/>
            <a:ext cx="6122987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When and where to use it?</a:t>
            </a:r>
          </a:p>
        </p:txBody>
      </p:sp>
    </p:spTree>
  </p:cSld>
  <p:clrMapOvr>
    <a:masterClrMapping/>
  </p:clrMapOvr>
  <p:transition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476250" y="368300"/>
            <a:ext cx="602456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3500" tIns="25400" rIns="63500" bIns="2540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 The Incremental Model</a:t>
            </a:r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52438" y="1898650"/>
            <a:ext cx="8382000" cy="5334000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kern="0" dirty="0">
                <a:latin typeface="+mn-ea"/>
              </a:rPr>
              <a:t>为了商业上抢占市场，尽早推出软件产品</a:t>
            </a:r>
            <a:endParaRPr lang="en-US" altLang="zh-CN" sz="2400" kern="0" dirty="0">
              <a:latin typeface="+mn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kern="0" dirty="0">
                <a:latin typeface="+mn-ea"/>
              </a:rPr>
              <a:t>先对软件体系结构进行设计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kern="0" dirty="0">
                <a:latin typeface="+mn-ea"/>
              </a:rPr>
              <a:t>将需求划分为一系列增量，排序，急需的增量排在前面，不急需的放在后面。</a:t>
            </a:r>
            <a:endParaRPr lang="en-US" altLang="zh-CN" sz="2400" kern="0" dirty="0">
              <a:latin typeface="+mn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kern="0" dirty="0">
                <a:latin typeface="+mn-ea"/>
              </a:rPr>
              <a:t>每个增量都历经需求、设计、编码、测试、移交几个阶段。</a:t>
            </a:r>
            <a:endParaRPr lang="en-US" altLang="zh-CN" sz="2400" kern="0" dirty="0">
              <a:latin typeface="+mn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kern="0" dirty="0">
                <a:latin typeface="+mn-ea"/>
              </a:rPr>
              <a:t>根据增量依赖关系、项目实际，采用串行或并行</a:t>
            </a:r>
            <a:endParaRPr lang="en-US" altLang="zh-CN" sz="2400" kern="0" dirty="0">
              <a:latin typeface="+mn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kern="0" dirty="0">
                <a:latin typeface="+mn-ea"/>
              </a:rPr>
              <a:t>不断开发、集成、交付，及时反馈，得到最终软件制品。</a:t>
            </a:r>
            <a:endParaRPr lang="en-US" altLang="zh-CN" sz="2400" kern="0" dirty="0">
              <a:latin typeface="+mn-ea"/>
            </a:endParaRPr>
          </a:p>
        </p:txBody>
      </p:sp>
    </p:spTree>
  </p:cSld>
  <p:clrMapOvr>
    <a:masterClrMapping/>
  </p:clrMapOvr>
  <p:transition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438150" y="458788"/>
            <a:ext cx="602456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3500" tIns="25400" rIns="63500" bIns="2540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 The Incremental Model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295400" y="2028825"/>
            <a:ext cx="762000" cy="457200"/>
          </a:xfrm>
          <a:prstGeom prst="rect">
            <a:avLst/>
          </a:prstGeom>
          <a:solidFill>
            <a:srgbClr val="FF0066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0066"/>
            </a:extrusionClr>
            <a:contourClr>
              <a:srgbClr val="FF0066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latin typeface="Arial" panose="020B0604020202020204" pitchFamily="34" charset="0"/>
              </a:rPr>
              <a:t>分析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667000" y="3019425"/>
            <a:ext cx="762000" cy="457200"/>
          </a:xfrm>
          <a:prstGeom prst="rect">
            <a:avLst/>
          </a:prstGeom>
          <a:solidFill>
            <a:srgbClr val="FF99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9900"/>
            </a:extrusionClr>
            <a:contourClr>
              <a:srgbClr val="FF9900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latin typeface="Arial" panose="020B0604020202020204" pitchFamily="34" charset="0"/>
              </a:rPr>
              <a:t>分析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4038600" y="4010025"/>
            <a:ext cx="762000" cy="457200"/>
          </a:xfrm>
          <a:prstGeom prst="rect">
            <a:avLst/>
          </a:prstGeom>
          <a:solidFill>
            <a:srgbClr val="00CC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00CC00"/>
            </a:extrusionClr>
            <a:contourClr>
              <a:srgbClr val="00CC00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latin typeface="Arial" panose="020B0604020202020204" pitchFamily="34" charset="0"/>
              </a:rPr>
              <a:t>分析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5257800" y="4924425"/>
            <a:ext cx="762000" cy="457200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hlink"/>
            </a:extrusionClr>
            <a:contourClr>
              <a:schemeClr val="hlink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latin typeface="Arial" panose="020B0604020202020204" pitchFamily="34" charset="0"/>
              </a:rPr>
              <a:t>分析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2438400" y="2028825"/>
            <a:ext cx="762000" cy="457200"/>
          </a:xfrm>
          <a:prstGeom prst="rect">
            <a:avLst/>
          </a:prstGeom>
          <a:solidFill>
            <a:srgbClr val="FF0066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0066"/>
            </a:extrusionClr>
            <a:contourClr>
              <a:srgbClr val="FF0066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latin typeface="Arial" panose="020B0604020202020204" pitchFamily="34" charset="0"/>
              </a:rPr>
              <a:t>设计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3733800" y="3019425"/>
            <a:ext cx="762000" cy="457200"/>
          </a:xfrm>
          <a:prstGeom prst="rect">
            <a:avLst/>
          </a:prstGeom>
          <a:solidFill>
            <a:srgbClr val="FF99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9900"/>
            </a:extrusionClr>
            <a:contourClr>
              <a:srgbClr val="FF9900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latin typeface="Arial" panose="020B0604020202020204" pitchFamily="34" charset="0"/>
              </a:rPr>
              <a:t>设计</a:t>
            </a: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5105400" y="4010025"/>
            <a:ext cx="762000" cy="457200"/>
          </a:xfrm>
          <a:prstGeom prst="rect">
            <a:avLst/>
          </a:prstGeom>
          <a:solidFill>
            <a:srgbClr val="00CC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00CC00"/>
            </a:extrusionClr>
            <a:contourClr>
              <a:srgbClr val="00CC00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latin typeface="Arial" panose="020B0604020202020204" pitchFamily="34" charset="0"/>
              </a:rPr>
              <a:t>设计</a:t>
            </a: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6324600" y="4924425"/>
            <a:ext cx="762000" cy="457200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hlink"/>
            </a:extrusionClr>
            <a:contourClr>
              <a:schemeClr val="hlink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latin typeface="Arial" panose="020B0604020202020204" pitchFamily="34" charset="0"/>
              </a:rPr>
              <a:t>设计</a:t>
            </a: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3581400" y="2028825"/>
            <a:ext cx="685800" cy="457200"/>
          </a:xfrm>
          <a:prstGeom prst="rect">
            <a:avLst/>
          </a:prstGeom>
          <a:solidFill>
            <a:srgbClr val="FF0066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0066"/>
            </a:extrusionClr>
            <a:contourClr>
              <a:srgbClr val="FF0066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latin typeface="Arial" panose="020B0604020202020204" pitchFamily="34" charset="0"/>
              </a:rPr>
              <a:t>编码</a:t>
            </a: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4800600" y="3019425"/>
            <a:ext cx="685800" cy="457200"/>
          </a:xfrm>
          <a:prstGeom prst="rect">
            <a:avLst/>
          </a:prstGeom>
          <a:solidFill>
            <a:srgbClr val="FF99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9900"/>
            </a:extrusionClr>
            <a:contourClr>
              <a:srgbClr val="FF9900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latin typeface="Arial" panose="020B0604020202020204" pitchFamily="34" charset="0"/>
              </a:rPr>
              <a:t>编码</a:t>
            </a:r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6172200" y="4010025"/>
            <a:ext cx="685800" cy="457200"/>
          </a:xfrm>
          <a:prstGeom prst="rect">
            <a:avLst/>
          </a:prstGeom>
          <a:solidFill>
            <a:srgbClr val="00CC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00CC00"/>
            </a:extrusionClr>
            <a:contourClr>
              <a:srgbClr val="00CC00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latin typeface="Arial" panose="020B0604020202020204" pitchFamily="34" charset="0"/>
              </a:rPr>
              <a:t>编码</a:t>
            </a: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7391400" y="4924425"/>
            <a:ext cx="685800" cy="457200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hlink"/>
            </a:extrusionClr>
            <a:contourClr>
              <a:schemeClr val="hlink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latin typeface="Arial" panose="020B0604020202020204" pitchFamily="34" charset="0"/>
              </a:rPr>
              <a:t>编码</a:t>
            </a:r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4724400" y="2028825"/>
            <a:ext cx="685800" cy="457200"/>
          </a:xfrm>
          <a:prstGeom prst="rect">
            <a:avLst/>
          </a:prstGeom>
          <a:solidFill>
            <a:srgbClr val="FF0066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0066"/>
            </a:extrusionClr>
            <a:contourClr>
              <a:srgbClr val="FF0066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latin typeface="Arial" panose="020B0604020202020204" pitchFamily="34" charset="0"/>
              </a:rPr>
              <a:t>测试</a:t>
            </a:r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5791200" y="3019425"/>
            <a:ext cx="685800" cy="457200"/>
          </a:xfrm>
          <a:prstGeom prst="rect">
            <a:avLst/>
          </a:prstGeom>
          <a:solidFill>
            <a:srgbClr val="FF99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9900"/>
            </a:extrusionClr>
            <a:contourClr>
              <a:srgbClr val="FF9900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latin typeface="Arial" panose="020B0604020202020204" pitchFamily="34" charset="0"/>
              </a:rPr>
              <a:t>测试</a:t>
            </a:r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>
            <a:off x="7162800" y="4010025"/>
            <a:ext cx="685800" cy="457200"/>
          </a:xfrm>
          <a:prstGeom prst="rect">
            <a:avLst/>
          </a:prstGeom>
          <a:solidFill>
            <a:srgbClr val="00CC00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00CC00"/>
            </a:extrusionClr>
            <a:contourClr>
              <a:srgbClr val="00CC00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latin typeface="Arial" panose="020B0604020202020204" pitchFamily="34" charset="0"/>
              </a:rPr>
              <a:t>测试</a:t>
            </a:r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8305800" y="4924425"/>
            <a:ext cx="685800" cy="457200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hlink"/>
            </a:extrusionClr>
            <a:contourClr>
              <a:schemeClr val="hlink"/>
            </a:contourClr>
          </a:sp3d>
        </p:spPr>
        <p:txBody>
          <a:bodyPr wrap="none" anchor="ctr">
            <a:flatTx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800" b="0">
                <a:latin typeface="Arial" panose="020B0604020202020204" pitchFamily="34" charset="0"/>
              </a:rPr>
              <a:t>测试</a:t>
            </a:r>
          </a:p>
        </p:txBody>
      </p:sp>
      <p:sp>
        <p:nvSpPr>
          <p:cNvPr id="30739" name="Line 19"/>
          <p:cNvSpPr>
            <a:spLocks noChangeShapeType="1"/>
          </p:cNvSpPr>
          <p:nvPr/>
        </p:nvSpPr>
        <p:spPr bwMode="auto">
          <a:xfrm flipV="1">
            <a:off x="228600" y="1800225"/>
            <a:ext cx="0" cy="441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0" name="Text Box 20"/>
          <p:cNvSpPr txBox="1">
            <a:spLocks noChangeArrowheads="1"/>
          </p:cNvSpPr>
          <p:nvPr/>
        </p:nvSpPr>
        <p:spPr bwMode="auto">
          <a:xfrm>
            <a:off x="161925" y="2105025"/>
            <a:ext cx="981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sz="2400">
                <a:latin typeface="Arial" panose="020B0604020202020204" pitchFamily="34" charset="0"/>
              </a:rPr>
              <a:t>增量</a:t>
            </a:r>
            <a:r>
              <a:rPr lang="en-US" altLang="zh-CN" sz="240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30741" name="Line 21"/>
          <p:cNvSpPr>
            <a:spLocks noChangeShapeType="1"/>
          </p:cNvSpPr>
          <p:nvPr/>
        </p:nvSpPr>
        <p:spPr bwMode="auto">
          <a:xfrm>
            <a:off x="228600" y="6219825"/>
            <a:ext cx="868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1285875" y="3095625"/>
            <a:ext cx="1076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sz="2400">
                <a:latin typeface="Arial" panose="020B0604020202020204" pitchFamily="34" charset="0"/>
              </a:rPr>
              <a:t>增量</a:t>
            </a:r>
            <a:r>
              <a:rPr lang="en-US" altLang="zh-CN" sz="2400">
                <a:latin typeface="Arial" panose="020B0604020202020204" pitchFamily="34" charset="0"/>
              </a:rPr>
              <a:t>2</a:t>
            </a:r>
            <a:r>
              <a:rPr lang="en-US" altLang="zh-CN" sz="2400" b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30743" name="Text Box 23"/>
          <p:cNvSpPr txBox="1">
            <a:spLocks noChangeArrowheads="1"/>
          </p:cNvSpPr>
          <p:nvPr/>
        </p:nvSpPr>
        <p:spPr bwMode="auto">
          <a:xfrm>
            <a:off x="2727325" y="4059238"/>
            <a:ext cx="1000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sz="2400">
                <a:latin typeface="Arial" panose="020B0604020202020204" pitchFamily="34" charset="0"/>
              </a:rPr>
              <a:t>增量</a:t>
            </a:r>
            <a:r>
              <a:rPr lang="en-US" altLang="zh-CN" sz="240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30744" name="Text Box 24"/>
          <p:cNvSpPr txBox="1">
            <a:spLocks noChangeArrowheads="1"/>
          </p:cNvSpPr>
          <p:nvPr/>
        </p:nvSpPr>
        <p:spPr bwMode="auto">
          <a:xfrm>
            <a:off x="3716338" y="5000625"/>
            <a:ext cx="11604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sz="2400">
                <a:latin typeface="Arial" panose="020B0604020202020204" pitchFamily="34" charset="0"/>
              </a:rPr>
              <a:t>增量</a:t>
            </a:r>
            <a:r>
              <a:rPr lang="en-US" altLang="zh-CN" sz="2400">
                <a:latin typeface="Arial" panose="020B0604020202020204" pitchFamily="34" charset="0"/>
              </a:rPr>
              <a:t>4 </a:t>
            </a:r>
          </a:p>
        </p:txBody>
      </p:sp>
      <p:sp>
        <p:nvSpPr>
          <p:cNvPr id="30745" name="Line 25"/>
          <p:cNvSpPr>
            <a:spLocks noChangeShapeType="1"/>
          </p:cNvSpPr>
          <p:nvPr/>
        </p:nvSpPr>
        <p:spPr bwMode="auto">
          <a:xfrm>
            <a:off x="2057400" y="2257425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6" name="Line 26"/>
          <p:cNvSpPr>
            <a:spLocks noChangeShapeType="1"/>
          </p:cNvSpPr>
          <p:nvPr/>
        </p:nvSpPr>
        <p:spPr bwMode="auto">
          <a:xfrm>
            <a:off x="3200400" y="2257425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7" name="Line 27"/>
          <p:cNvSpPr>
            <a:spLocks noChangeShapeType="1"/>
          </p:cNvSpPr>
          <p:nvPr/>
        </p:nvSpPr>
        <p:spPr bwMode="auto">
          <a:xfrm>
            <a:off x="4267200" y="2257425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8" name="Line 28"/>
          <p:cNvSpPr>
            <a:spLocks noChangeShapeType="1"/>
          </p:cNvSpPr>
          <p:nvPr/>
        </p:nvSpPr>
        <p:spPr bwMode="auto">
          <a:xfrm>
            <a:off x="3429000" y="32480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9" name="Line 29"/>
          <p:cNvSpPr>
            <a:spLocks noChangeShapeType="1"/>
          </p:cNvSpPr>
          <p:nvPr/>
        </p:nvSpPr>
        <p:spPr bwMode="auto">
          <a:xfrm>
            <a:off x="5486400" y="32480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0" name="Line 30"/>
          <p:cNvSpPr>
            <a:spLocks noChangeShapeType="1"/>
          </p:cNvSpPr>
          <p:nvPr/>
        </p:nvSpPr>
        <p:spPr bwMode="auto">
          <a:xfrm>
            <a:off x="4495800" y="32480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1" name="Line 31"/>
          <p:cNvSpPr>
            <a:spLocks noChangeShapeType="1"/>
          </p:cNvSpPr>
          <p:nvPr/>
        </p:nvSpPr>
        <p:spPr bwMode="auto">
          <a:xfrm>
            <a:off x="4800600" y="42386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2" name="Line 32"/>
          <p:cNvSpPr>
            <a:spLocks noChangeShapeType="1"/>
          </p:cNvSpPr>
          <p:nvPr/>
        </p:nvSpPr>
        <p:spPr bwMode="auto">
          <a:xfrm>
            <a:off x="5867400" y="42386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3" name="Line 33"/>
          <p:cNvSpPr>
            <a:spLocks noChangeShapeType="1"/>
          </p:cNvSpPr>
          <p:nvPr/>
        </p:nvSpPr>
        <p:spPr bwMode="auto">
          <a:xfrm>
            <a:off x="6858000" y="42386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4" name="Line 34"/>
          <p:cNvSpPr>
            <a:spLocks noChangeShapeType="1"/>
          </p:cNvSpPr>
          <p:nvPr/>
        </p:nvSpPr>
        <p:spPr bwMode="auto">
          <a:xfrm>
            <a:off x="6019800" y="51530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5" name="Line 35"/>
          <p:cNvSpPr>
            <a:spLocks noChangeShapeType="1"/>
          </p:cNvSpPr>
          <p:nvPr/>
        </p:nvSpPr>
        <p:spPr bwMode="auto">
          <a:xfrm>
            <a:off x="7086600" y="51530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6" name="Line 36"/>
          <p:cNvSpPr>
            <a:spLocks noChangeShapeType="1"/>
          </p:cNvSpPr>
          <p:nvPr/>
        </p:nvSpPr>
        <p:spPr bwMode="auto">
          <a:xfrm>
            <a:off x="8077200" y="515302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7" name="矩形 37"/>
          <p:cNvSpPr>
            <a:spLocks noChangeArrowheads="1"/>
          </p:cNvSpPr>
          <p:nvPr/>
        </p:nvSpPr>
        <p:spPr bwMode="auto">
          <a:xfrm>
            <a:off x="6302375" y="1989138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>
                <a:solidFill>
                  <a:srgbClr val="0000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基本功能</a:t>
            </a:r>
            <a:endParaRPr lang="zh-CN" altLang="en-US" sz="24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58" name="矩形 38"/>
          <p:cNvSpPr>
            <a:spLocks noChangeArrowheads="1"/>
          </p:cNvSpPr>
          <p:nvPr/>
        </p:nvSpPr>
        <p:spPr bwMode="auto">
          <a:xfrm>
            <a:off x="6908800" y="2979738"/>
            <a:ext cx="1422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>
                <a:solidFill>
                  <a:srgbClr val="0000FF"/>
                </a:solidFill>
                <a:latin typeface="Times New Roman" panose="02020603050405020304" pitchFamily="18" charset="0"/>
              </a:rPr>
              <a:t>完善功能</a:t>
            </a:r>
          </a:p>
        </p:txBody>
      </p:sp>
      <p:sp>
        <p:nvSpPr>
          <p:cNvPr id="30759" name="矩形 39"/>
          <p:cNvSpPr>
            <a:spLocks noChangeArrowheads="1"/>
          </p:cNvSpPr>
          <p:nvPr/>
        </p:nvSpPr>
        <p:spPr bwMode="auto">
          <a:xfrm>
            <a:off x="7950200" y="3924300"/>
            <a:ext cx="15001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 b="0">
                <a:solidFill>
                  <a:srgbClr val="0000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zh-CN" altLang="en-US" sz="2400">
                <a:solidFill>
                  <a:srgbClr val="0000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加强功能</a:t>
            </a:r>
            <a:endParaRPr lang="zh-CN" altLang="en-US" sz="24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增量模型的特点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522288" y="1763713"/>
            <a:ext cx="8370887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/>
              <a:t>融合了瀑布模型的基本成分和原型的迭代特征，采用随着日程时间的进展，交错线性活动序列。</a:t>
            </a:r>
            <a:endParaRPr lang="en-US" altLang="zh-CN" sz="2800"/>
          </a:p>
          <a:p>
            <a:pPr>
              <a:lnSpc>
                <a:spcPct val="130000"/>
              </a:lnSpc>
            </a:pPr>
            <a:r>
              <a:rPr lang="zh-CN" altLang="en-US" sz="2800"/>
              <a:t>每次开发过程量力而行，循序渐进</a:t>
            </a:r>
            <a:endParaRPr lang="en-US" altLang="zh-CN" sz="2800"/>
          </a:p>
          <a:p>
            <a:pPr>
              <a:lnSpc>
                <a:spcPct val="130000"/>
              </a:lnSpc>
            </a:pPr>
            <a:r>
              <a:rPr lang="zh-CN" altLang="en-US" sz="2800"/>
              <a:t>软件产品功能不断增强</a:t>
            </a:r>
            <a:endParaRPr lang="en-US" altLang="zh-CN" sz="2800"/>
          </a:p>
          <a:p>
            <a:pPr>
              <a:lnSpc>
                <a:spcPct val="130000"/>
              </a:lnSpc>
            </a:pPr>
            <a:r>
              <a:rPr lang="zh-CN" altLang="en-US" sz="2800"/>
              <a:t>软件产品需要长远精心规划，预留接口</a:t>
            </a:r>
            <a:endParaRPr lang="en-US" altLang="zh-CN" sz="2800"/>
          </a:p>
          <a:p>
            <a:pPr>
              <a:lnSpc>
                <a:spcPct val="130000"/>
              </a:lnSpc>
            </a:pPr>
            <a:r>
              <a:rPr lang="zh-CN" altLang="en-US" sz="2800"/>
              <a:t>前后软件产品要求兼容</a:t>
            </a:r>
            <a:endParaRPr lang="en-US" altLang="zh-CN" sz="2800"/>
          </a:p>
          <a:p>
            <a:pPr>
              <a:lnSpc>
                <a:spcPct val="130000"/>
              </a:lnSpc>
            </a:pPr>
            <a:endParaRPr lang="zh-CN" altLang="en-US" sz="2800"/>
          </a:p>
        </p:txBody>
      </p:sp>
    </p:spTree>
  </p:cSld>
  <p:clrMapOvr>
    <a:masterClrMapping/>
  </p:clrMapOvr>
  <p:transition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457200" y="1600200"/>
            <a:ext cx="86868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71550" indent="-5143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endParaRPr lang="zh-CN" altLang="en-US" b="0"/>
          </a:p>
          <a:p>
            <a:pPr>
              <a:buFont typeface="Wingdings" panose="05000000000000000000" pitchFamily="2" charset="2"/>
              <a:buNone/>
            </a:pPr>
            <a:r>
              <a:rPr lang="zh-CN" altLang="en-US"/>
              <a:t>例如，使用增量模型开发字处理软件</a:t>
            </a:r>
            <a:r>
              <a:rPr lang="en-US" altLang="zh-CN"/>
              <a:t>: MS-word</a:t>
            </a:r>
            <a:endParaRPr lang="zh-CN" altLang="en-US" sz="280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AutoNum type="arabicPeriod"/>
            </a:pPr>
            <a:r>
              <a:rPr lang="zh-CN" altLang="en-US" sz="2800"/>
              <a:t>基本的文件管理、编辑和文档生成功能。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AutoNum type="arabicPeriod"/>
            </a:pPr>
            <a:r>
              <a:rPr lang="zh-CN" altLang="en-US" sz="2800"/>
              <a:t>更完善的编辑和文档生成能力。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AutoNum type="arabicPeriod"/>
            </a:pPr>
            <a:r>
              <a:rPr lang="zh-CN" altLang="en-US" sz="2800"/>
              <a:t>实现拼写和文法检查功能。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AutoNum type="arabicPeriod"/>
            </a:pPr>
            <a:r>
              <a:rPr lang="zh-CN" altLang="en-US" sz="2800"/>
              <a:t>完成高级的页面布局功能。</a:t>
            </a:r>
          </a:p>
          <a:p>
            <a:endParaRPr lang="zh-CN" altLang="en-US" b="0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example</a:t>
            </a:r>
          </a:p>
        </p:txBody>
      </p:sp>
    </p:spTree>
  </p:cSld>
  <p:clrMapOvr>
    <a:masterClrMapping/>
  </p:clrMapOvr>
  <p:transition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灯片编号占位符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r"/>
            <a:fld id="{26F98D63-96F9-4CEA-978D-79F6F427B960}" type="slidenum">
              <a:rPr lang="zh-CN" altLang="en-US" sz="1200" b="0">
                <a:solidFill>
                  <a:schemeClr val="tx1"/>
                </a:solidFill>
                <a:latin typeface="Verdana" panose="020B0604030504040204" pitchFamily="34" charset="0"/>
              </a:rPr>
              <a:pPr algn="r"/>
              <a:t>3</a:t>
            </a:fld>
            <a:endParaRPr lang="en-US" altLang="zh-CN" sz="1200" b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613" y="1838325"/>
            <a:ext cx="4724400" cy="456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标题 6"/>
          <p:cNvSpPr txBox="1">
            <a:spLocks/>
          </p:cNvSpPr>
          <p:nvPr/>
        </p:nvSpPr>
        <p:spPr bwMode="auto">
          <a:xfrm>
            <a:off x="476250" y="323850"/>
            <a:ext cx="8229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511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30083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655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9227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软件生存周期</a:t>
            </a:r>
          </a:p>
        </p:txBody>
      </p:sp>
      <p:sp>
        <p:nvSpPr>
          <p:cNvPr id="6150" name="TextBox 8"/>
          <p:cNvSpPr txBox="1">
            <a:spLocks noChangeArrowheads="1"/>
          </p:cNvSpPr>
          <p:nvPr/>
        </p:nvSpPr>
        <p:spPr bwMode="auto">
          <a:xfrm>
            <a:off x="4580280" y="4374105"/>
            <a:ext cx="1524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kumimoji="1"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现代软件生存周期</a:t>
            </a:r>
          </a:p>
        </p:txBody>
      </p:sp>
      <p:pic>
        <p:nvPicPr>
          <p:cNvPr id="615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25" y="1839913"/>
            <a:ext cx="3733800" cy="338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Box 7"/>
          <p:cNvSpPr txBox="1">
            <a:spLocks noChangeArrowheads="1"/>
          </p:cNvSpPr>
          <p:nvPr/>
        </p:nvSpPr>
        <p:spPr bwMode="auto">
          <a:xfrm>
            <a:off x="568325" y="4426166"/>
            <a:ext cx="1524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kumimoji="1" lang="zh-CN" altLang="en-US" sz="2400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传统软件生存周期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68324" y="5748353"/>
            <a:ext cx="193344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kumimoji="1" lang="zh-CN" altLang="en-US" sz="2400" dirty="0">
                <a:solidFill>
                  <a:srgbClr val="00B0F0"/>
                </a:solidFill>
                <a:latin typeface="+mn-ea"/>
                <a:ea typeface="+mn-ea"/>
              </a:rPr>
              <a:t>软件过程：</a:t>
            </a:r>
            <a:endParaRPr kumimoji="1" lang="en-US" altLang="zh-CN" sz="2400" dirty="0">
              <a:solidFill>
                <a:srgbClr val="00B0F0"/>
              </a:solidFill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kumimoji="1" lang="zh-CN" altLang="en-US" sz="2400" dirty="0">
                <a:solidFill>
                  <a:srgbClr val="00B0F0"/>
                </a:solidFill>
                <a:latin typeface="+mn-ea"/>
                <a:ea typeface="+mn-ea"/>
              </a:rPr>
              <a:t>加工，动作</a:t>
            </a: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2683560" y="5769260"/>
            <a:ext cx="193344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kumimoji="1" lang="zh-CN" altLang="en-US" sz="2400" dirty="0">
                <a:solidFill>
                  <a:srgbClr val="00B0F0"/>
                </a:solidFill>
                <a:latin typeface="+mn-ea"/>
                <a:ea typeface="+mn-ea"/>
              </a:rPr>
              <a:t>生命周期</a:t>
            </a:r>
            <a:endParaRPr kumimoji="1" lang="en-US" altLang="zh-CN" sz="2400" dirty="0">
              <a:solidFill>
                <a:srgbClr val="00B0F0"/>
              </a:solidFill>
              <a:latin typeface="+mn-ea"/>
              <a:ea typeface="+mn-ea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kumimoji="1" lang="zh-CN" altLang="en-US" sz="2400" dirty="0">
                <a:solidFill>
                  <a:srgbClr val="00B0F0"/>
                </a:solidFill>
                <a:latin typeface="+mn-ea"/>
                <a:ea typeface="+mn-ea"/>
              </a:rPr>
              <a:t>产品，状态</a:t>
            </a:r>
          </a:p>
        </p:txBody>
      </p:sp>
    </p:spTree>
  </p:cSld>
  <p:clrMapOvr>
    <a:masterClrMapping/>
  </p:clrMapOvr>
  <p:transition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增量模型 </a:t>
            </a:r>
            <a:r>
              <a:rPr lang="en-US" altLang="zh-CN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(Cont.)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476250" y="1854200"/>
            <a:ext cx="866775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第一个增量往往是核心产品</a:t>
            </a:r>
          </a:p>
          <a:p>
            <a:pPr>
              <a:lnSpc>
                <a:spcPct val="130000"/>
              </a:lnSpc>
            </a:pPr>
            <a:r>
              <a:rPr lang="zh-CN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每一个增量均发布一个可操作产品</a:t>
            </a:r>
          </a:p>
          <a:p>
            <a:pPr>
              <a:lnSpc>
                <a:spcPct val="130000"/>
              </a:lnSpc>
            </a:pPr>
            <a:r>
              <a:rPr lang="zh-CN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早期的增量是最终产品的“可拆卸”版本</a:t>
            </a:r>
          </a:p>
          <a:p>
            <a:pPr>
              <a:lnSpc>
                <a:spcPct val="130000"/>
              </a:lnSpc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Version</a:t>
            </a:r>
          </a:p>
          <a:p>
            <a:pPr>
              <a:lnSpc>
                <a:spcPct val="130000"/>
              </a:lnSpc>
            </a:pPr>
            <a:endParaRPr lang="en-US" altLang="zh-CN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EDLINE,  EDIT, PEFECT, WORD 93</a:t>
            </a:r>
            <a:r>
              <a:rPr lang="zh-CN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WORD 97, WORD 2010</a:t>
            </a:r>
            <a:r>
              <a:rPr lang="zh-CN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， </a:t>
            </a: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WORD 2013, …</a:t>
            </a:r>
          </a:p>
          <a:p>
            <a:pPr>
              <a:buFont typeface="Wingdings" panose="05000000000000000000" pitchFamily="2" charset="2"/>
              <a:buNone/>
            </a:pPr>
            <a:endParaRPr lang="zh-CN" altLang="en-US" b="0"/>
          </a:p>
        </p:txBody>
      </p:sp>
    </p:spTree>
  </p:cSld>
  <p:clrMapOvr>
    <a:masterClrMapping/>
  </p:clrMapOvr>
  <p:transition>
    <p:pul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476250" y="2168525"/>
            <a:ext cx="8229600" cy="319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Wingdings" panose="05000000000000000000" pitchFamily="2" charset="2"/>
              <a:buChar char="p"/>
            </a:pPr>
            <a:r>
              <a:rPr lang="zh-CN" altLang="en-US" dirty="0">
                <a:solidFill>
                  <a:srgbClr val="FF0000"/>
                </a:solidFill>
              </a:rPr>
              <a:t>基本思想</a:t>
            </a:r>
          </a:p>
          <a:p>
            <a:pPr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altLang="zh-CN" dirty="0"/>
              <a:t> </a:t>
            </a:r>
            <a:r>
              <a:rPr lang="zh-CN" altLang="en-US" dirty="0"/>
              <a:t>关注软件开发分险（超过预算，员工流失，，竞争对手等）</a:t>
            </a:r>
            <a:endParaRPr lang="en-US" altLang="zh-CN" dirty="0"/>
          </a:p>
          <a:p>
            <a:pPr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 dirty="0"/>
              <a:t> 使用原型及其他方法来尽量降低风险</a:t>
            </a:r>
            <a:endParaRPr lang="en-US" altLang="zh-CN" dirty="0"/>
          </a:p>
          <a:p>
            <a:pPr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zh-CN" altLang="en-US" dirty="0"/>
              <a:t>软件过程每个阶段之前，进行分险分析</a:t>
            </a:r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566555" y="368660"/>
            <a:ext cx="441960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Spiral Model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41CA0017-3A13-457B-A286-92ADE36BA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7845" y="367563"/>
            <a:ext cx="441960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螺旋模型</a:t>
            </a:r>
            <a:endParaRPr lang="en-US" altLang="zh-CN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441960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螺旋模型</a:t>
            </a:r>
            <a:endParaRPr lang="en-US" altLang="zh-CN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5843" name="Line 3"/>
          <p:cNvSpPr>
            <a:spLocks noChangeShapeType="1"/>
          </p:cNvSpPr>
          <p:nvPr/>
        </p:nvSpPr>
        <p:spPr bwMode="auto">
          <a:xfrm>
            <a:off x="1066800" y="2667000"/>
            <a:ext cx="8153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>
            <a:off x="4343400" y="0"/>
            <a:ext cx="4038600" cy="5867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5" name="Arc 5"/>
          <p:cNvSpPr>
            <a:spLocks/>
          </p:cNvSpPr>
          <p:nvPr/>
        </p:nvSpPr>
        <p:spPr bwMode="auto">
          <a:xfrm>
            <a:off x="6026150" y="2730500"/>
            <a:ext cx="762000" cy="7620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38100" cap="rnd">
            <a:solidFill>
              <a:srgbClr val="FF2348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6" name="Arc 6"/>
          <p:cNvSpPr>
            <a:spLocks/>
          </p:cNvSpPr>
          <p:nvPr/>
        </p:nvSpPr>
        <p:spPr bwMode="auto">
          <a:xfrm>
            <a:off x="6026150" y="1892300"/>
            <a:ext cx="762000" cy="915988"/>
          </a:xfrm>
          <a:custGeom>
            <a:avLst/>
            <a:gdLst>
              <a:gd name="T0" fmla="*/ 0 w 21628"/>
              <a:gd name="T1" fmla="*/ 0 h 21600"/>
              <a:gd name="T2" fmla="*/ 2147483646 w 21628"/>
              <a:gd name="T3" fmla="*/ 2147483646 h 21600"/>
              <a:gd name="T4" fmla="*/ 2147483646 w 21628"/>
              <a:gd name="T5" fmla="*/ 2147483646 h 21600"/>
              <a:gd name="T6" fmla="*/ 0 60000 65536"/>
              <a:gd name="T7" fmla="*/ 0 60000 65536"/>
              <a:gd name="T8" fmla="*/ 0 60000 65536"/>
              <a:gd name="T9" fmla="*/ 0 w 21628"/>
              <a:gd name="T10" fmla="*/ 0 h 21600"/>
              <a:gd name="T11" fmla="*/ 21628 w 2162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8" h="21600" fill="none" extrusionOk="0">
                <a:moveTo>
                  <a:pt x="0" y="0"/>
                </a:moveTo>
                <a:cubicBezTo>
                  <a:pt x="9" y="0"/>
                  <a:pt x="18" y="-1"/>
                  <a:pt x="28" y="0"/>
                </a:cubicBezTo>
                <a:cubicBezTo>
                  <a:pt x="11957" y="0"/>
                  <a:pt x="21628" y="9670"/>
                  <a:pt x="21628" y="21600"/>
                </a:cubicBezTo>
              </a:path>
              <a:path w="21628" h="21600" stroke="0" extrusionOk="0">
                <a:moveTo>
                  <a:pt x="0" y="0"/>
                </a:moveTo>
                <a:cubicBezTo>
                  <a:pt x="9" y="0"/>
                  <a:pt x="18" y="-1"/>
                  <a:pt x="28" y="0"/>
                </a:cubicBezTo>
                <a:cubicBezTo>
                  <a:pt x="11957" y="0"/>
                  <a:pt x="21628" y="9670"/>
                  <a:pt x="21628" y="21600"/>
                </a:cubicBezTo>
                <a:lnTo>
                  <a:pt x="28" y="21600"/>
                </a:lnTo>
                <a:lnTo>
                  <a:pt x="0" y="0"/>
                </a:lnTo>
                <a:close/>
              </a:path>
            </a:pathLst>
          </a:custGeom>
          <a:noFill/>
          <a:ln w="38100" cap="rnd">
            <a:solidFill>
              <a:srgbClr val="FF2348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7" name="Arc 7"/>
          <p:cNvSpPr>
            <a:spLocks/>
          </p:cNvSpPr>
          <p:nvPr/>
        </p:nvSpPr>
        <p:spPr bwMode="auto">
          <a:xfrm>
            <a:off x="5264150" y="1892300"/>
            <a:ext cx="763588" cy="915988"/>
          </a:xfrm>
          <a:custGeom>
            <a:avLst/>
            <a:gdLst>
              <a:gd name="T0" fmla="*/ 0 w 21600"/>
              <a:gd name="T1" fmla="*/ 2147483646 h 21600"/>
              <a:gd name="T2" fmla="*/ 2147483646 w 21600"/>
              <a:gd name="T3" fmla="*/ 0 h 21600"/>
              <a:gd name="T4" fmla="*/ 2147483646 w 21600"/>
              <a:gd name="T5" fmla="*/ 2147483646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681"/>
                  <a:pt x="9653" y="15"/>
                  <a:pt x="21572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81"/>
                  <a:pt x="9653" y="15"/>
                  <a:pt x="21572" y="0"/>
                </a:cubicBez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 w="38100" cap="rnd">
            <a:solidFill>
              <a:srgbClr val="FF2348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8" name="Arc 8"/>
          <p:cNvSpPr>
            <a:spLocks/>
          </p:cNvSpPr>
          <p:nvPr/>
        </p:nvSpPr>
        <p:spPr bwMode="auto">
          <a:xfrm>
            <a:off x="4730750" y="2730500"/>
            <a:ext cx="1296988" cy="762000"/>
          </a:xfrm>
          <a:custGeom>
            <a:avLst/>
            <a:gdLst>
              <a:gd name="T0" fmla="*/ 2147483646 w 21600"/>
              <a:gd name="T1" fmla="*/ 2147483646 h 21600"/>
              <a:gd name="T2" fmla="*/ 0 w 21600"/>
              <a:gd name="T3" fmla="*/ 0 h 21600"/>
              <a:gd name="T4" fmla="*/ 2147483646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lnTo>
                  <a:pt x="21600" y="21600"/>
                </a:lnTo>
                <a:close/>
              </a:path>
            </a:pathLst>
          </a:custGeom>
          <a:noFill/>
          <a:ln w="38100" cap="rnd">
            <a:solidFill>
              <a:srgbClr val="FF2348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9" name="Arc 9"/>
          <p:cNvSpPr>
            <a:spLocks/>
          </p:cNvSpPr>
          <p:nvPr/>
        </p:nvSpPr>
        <p:spPr bwMode="auto">
          <a:xfrm>
            <a:off x="4730750" y="1358900"/>
            <a:ext cx="1296988" cy="1373188"/>
          </a:xfrm>
          <a:custGeom>
            <a:avLst/>
            <a:gdLst>
              <a:gd name="T0" fmla="*/ 0 w 21600"/>
              <a:gd name="T1" fmla="*/ 2147483646 h 21600"/>
              <a:gd name="T2" fmla="*/ 2147483646 w 21600"/>
              <a:gd name="T3" fmla="*/ 0 h 21600"/>
              <a:gd name="T4" fmla="*/ 2147483646 w 21600"/>
              <a:gd name="T5" fmla="*/ 2147483646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677"/>
                  <a:pt x="9660" y="9"/>
                  <a:pt x="21583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77"/>
                  <a:pt x="9660" y="9"/>
                  <a:pt x="21583" y="0"/>
                </a:cubicBez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 w="38100" cap="rnd">
            <a:solidFill>
              <a:srgbClr val="C0C0C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0" name="Arc 10"/>
          <p:cNvSpPr>
            <a:spLocks/>
          </p:cNvSpPr>
          <p:nvPr/>
        </p:nvSpPr>
        <p:spPr bwMode="auto">
          <a:xfrm>
            <a:off x="6026150" y="1358900"/>
            <a:ext cx="1524000" cy="1373188"/>
          </a:xfrm>
          <a:custGeom>
            <a:avLst/>
            <a:gdLst>
              <a:gd name="T0" fmla="*/ 0 w 21617"/>
              <a:gd name="T1" fmla="*/ 0 h 21600"/>
              <a:gd name="T2" fmla="*/ 2147483646 w 21617"/>
              <a:gd name="T3" fmla="*/ 2147483646 h 21600"/>
              <a:gd name="T4" fmla="*/ 2147483646 w 21617"/>
              <a:gd name="T5" fmla="*/ 2147483646 h 21600"/>
              <a:gd name="T6" fmla="*/ 0 60000 65536"/>
              <a:gd name="T7" fmla="*/ 0 60000 65536"/>
              <a:gd name="T8" fmla="*/ 0 60000 65536"/>
              <a:gd name="T9" fmla="*/ 0 w 21617"/>
              <a:gd name="T10" fmla="*/ 0 h 21600"/>
              <a:gd name="T11" fmla="*/ 21617 w 2161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17" h="21600" fill="none" extrusionOk="0">
                <a:moveTo>
                  <a:pt x="0" y="0"/>
                </a:moveTo>
                <a:cubicBezTo>
                  <a:pt x="5" y="0"/>
                  <a:pt x="11" y="-1"/>
                  <a:pt x="17" y="0"/>
                </a:cubicBezTo>
                <a:cubicBezTo>
                  <a:pt x="11946" y="0"/>
                  <a:pt x="21617" y="9670"/>
                  <a:pt x="21617" y="21600"/>
                </a:cubicBezTo>
              </a:path>
              <a:path w="21617" h="21600" stroke="0" extrusionOk="0">
                <a:moveTo>
                  <a:pt x="0" y="0"/>
                </a:moveTo>
                <a:cubicBezTo>
                  <a:pt x="5" y="0"/>
                  <a:pt x="11" y="-1"/>
                  <a:pt x="17" y="0"/>
                </a:cubicBezTo>
                <a:cubicBezTo>
                  <a:pt x="11946" y="0"/>
                  <a:pt x="21617" y="9670"/>
                  <a:pt x="21617" y="21600"/>
                </a:cubicBezTo>
                <a:lnTo>
                  <a:pt x="17" y="21600"/>
                </a:lnTo>
                <a:lnTo>
                  <a:pt x="0" y="0"/>
                </a:lnTo>
                <a:close/>
              </a:path>
            </a:pathLst>
          </a:custGeom>
          <a:noFill/>
          <a:ln w="38100" cap="rnd">
            <a:solidFill>
              <a:srgbClr val="C0C0C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1" name="Arc 11"/>
          <p:cNvSpPr>
            <a:spLocks/>
          </p:cNvSpPr>
          <p:nvPr/>
        </p:nvSpPr>
        <p:spPr bwMode="auto">
          <a:xfrm>
            <a:off x="6026150" y="2806700"/>
            <a:ext cx="1524000" cy="11430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38100" cap="rnd">
            <a:solidFill>
              <a:srgbClr val="C0C0C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2" name="Arc 12"/>
          <p:cNvSpPr>
            <a:spLocks/>
          </p:cNvSpPr>
          <p:nvPr/>
        </p:nvSpPr>
        <p:spPr bwMode="auto">
          <a:xfrm>
            <a:off x="4044950" y="2730500"/>
            <a:ext cx="1906588" cy="1219200"/>
          </a:xfrm>
          <a:custGeom>
            <a:avLst/>
            <a:gdLst>
              <a:gd name="T0" fmla="*/ 2147483646 w 21600"/>
              <a:gd name="T1" fmla="*/ 2147483646 h 21600"/>
              <a:gd name="T2" fmla="*/ 0 w 21600"/>
              <a:gd name="T3" fmla="*/ 0 h 21600"/>
              <a:gd name="T4" fmla="*/ 2147483646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lnTo>
                  <a:pt x="21600" y="21600"/>
                </a:lnTo>
                <a:close/>
              </a:path>
            </a:pathLst>
          </a:custGeom>
          <a:noFill/>
          <a:ln w="38100" cap="rnd">
            <a:solidFill>
              <a:srgbClr val="C0C0C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3" name="Arc 13"/>
          <p:cNvSpPr>
            <a:spLocks/>
          </p:cNvSpPr>
          <p:nvPr/>
        </p:nvSpPr>
        <p:spPr bwMode="auto">
          <a:xfrm>
            <a:off x="4044950" y="825500"/>
            <a:ext cx="2058988" cy="1982788"/>
          </a:xfrm>
          <a:custGeom>
            <a:avLst/>
            <a:gdLst>
              <a:gd name="T0" fmla="*/ 0 w 21600"/>
              <a:gd name="T1" fmla="*/ 2147483646 h 21600"/>
              <a:gd name="T2" fmla="*/ 2147483646 w 21600"/>
              <a:gd name="T3" fmla="*/ 0 h 21600"/>
              <a:gd name="T4" fmla="*/ 2147483646 w 21600"/>
              <a:gd name="T5" fmla="*/ 2147483646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675"/>
                  <a:pt x="9663" y="6"/>
                  <a:pt x="21588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75"/>
                  <a:pt x="9663" y="6"/>
                  <a:pt x="21588" y="0"/>
                </a:cubicBez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 w="38100" cap="rnd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4" name="Arc 14"/>
          <p:cNvSpPr>
            <a:spLocks/>
          </p:cNvSpPr>
          <p:nvPr/>
        </p:nvSpPr>
        <p:spPr bwMode="auto">
          <a:xfrm>
            <a:off x="6026150" y="825500"/>
            <a:ext cx="2209800" cy="1830388"/>
          </a:xfrm>
          <a:custGeom>
            <a:avLst/>
            <a:gdLst>
              <a:gd name="T0" fmla="*/ 0 w 21612"/>
              <a:gd name="T1" fmla="*/ 0 h 21600"/>
              <a:gd name="T2" fmla="*/ 2147483646 w 21612"/>
              <a:gd name="T3" fmla="*/ 2147483646 h 21600"/>
              <a:gd name="T4" fmla="*/ 2147483646 w 21612"/>
              <a:gd name="T5" fmla="*/ 2147483646 h 21600"/>
              <a:gd name="T6" fmla="*/ 0 60000 65536"/>
              <a:gd name="T7" fmla="*/ 0 60000 65536"/>
              <a:gd name="T8" fmla="*/ 0 60000 65536"/>
              <a:gd name="T9" fmla="*/ 0 w 21612"/>
              <a:gd name="T10" fmla="*/ 0 h 21600"/>
              <a:gd name="T11" fmla="*/ 21612 w 2161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12" h="21600" fill="none" extrusionOk="0">
                <a:moveTo>
                  <a:pt x="0" y="0"/>
                </a:moveTo>
                <a:cubicBezTo>
                  <a:pt x="4" y="0"/>
                  <a:pt x="8" y="-1"/>
                  <a:pt x="12" y="0"/>
                </a:cubicBezTo>
                <a:cubicBezTo>
                  <a:pt x="11941" y="0"/>
                  <a:pt x="21612" y="9670"/>
                  <a:pt x="21612" y="21600"/>
                </a:cubicBezTo>
              </a:path>
              <a:path w="21612" h="21600" stroke="0" extrusionOk="0">
                <a:moveTo>
                  <a:pt x="0" y="0"/>
                </a:moveTo>
                <a:cubicBezTo>
                  <a:pt x="4" y="0"/>
                  <a:pt x="8" y="-1"/>
                  <a:pt x="12" y="0"/>
                </a:cubicBezTo>
                <a:cubicBezTo>
                  <a:pt x="11941" y="0"/>
                  <a:pt x="21612" y="9670"/>
                  <a:pt x="21612" y="21600"/>
                </a:cubicBezTo>
                <a:lnTo>
                  <a:pt x="12" y="21600"/>
                </a:lnTo>
                <a:lnTo>
                  <a:pt x="0" y="0"/>
                </a:lnTo>
                <a:close/>
              </a:path>
            </a:pathLst>
          </a:custGeom>
          <a:noFill/>
          <a:ln w="38100" cap="rnd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5" name="Arc 15"/>
          <p:cNvSpPr>
            <a:spLocks/>
          </p:cNvSpPr>
          <p:nvPr/>
        </p:nvSpPr>
        <p:spPr bwMode="auto">
          <a:xfrm>
            <a:off x="6027738" y="2730500"/>
            <a:ext cx="2208212" cy="1905000"/>
          </a:xfrm>
          <a:custGeom>
            <a:avLst/>
            <a:gdLst>
              <a:gd name="T0" fmla="*/ 2147483646 w 21600"/>
              <a:gd name="T1" fmla="*/ 0 h 21599"/>
              <a:gd name="T2" fmla="*/ 2147483646 w 21600"/>
              <a:gd name="T3" fmla="*/ 2147483646 h 21599"/>
              <a:gd name="T4" fmla="*/ 0 w 21600"/>
              <a:gd name="T5" fmla="*/ 0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21600" y="0"/>
                </a:moveTo>
                <a:cubicBezTo>
                  <a:pt x="21600" y="11869"/>
                  <a:pt x="12022" y="21514"/>
                  <a:pt x="154" y="21599"/>
                </a:cubicBezTo>
              </a:path>
              <a:path w="21600" h="21599" stroke="0" extrusionOk="0">
                <a:moveTo>
                  <a:pt x="21600" y="0"/>
                </a:moveTo>
                <a:cubicBezTo>
                  <a:pt x="21600" y="11869"/>
                  <a:pt x="12022" y="21514"/>
                  <a:pt x="154" y="21599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noFill/>
          <a:ln w="38100" cap="rnd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7934325" y="381000"/>
            <a:ext cx="12096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kumimoji="1" lang="zh-CN" altLang="en-US" sz="2800">
                <a:solidFill>
                  <a:schemeClr val="tx1"/>
                </a:solidFill>
                <a:latin typeface="宋体" panose="02010600030101010101" pitchFamily="2" charset="-122"/>
              </a:rPr>
              <a:t>风险</a:t>
            </a:r>
          </a:p>
          <a:p>
            <a:pPr algn="l"/>
            <a:r>
              <a:rPr kumimoji="1" lang="zh-CN" altLang="en-US" sz="2800">
                <a:solidFill>
                  <a:schemeClr val="tx1"/>
                </a:solidFill>
                <a:latin typeface="宋体" panose="02010600030101010101" pitchFamily="2" charset="-122"/>
              </a:rPr>
              <a:t>分析</a:t>
            </a:r>
          </a:p>
        </p:txBody>
      </p:sp>
      <p:sp>
        <p:nvSpPr>
          <p:cNvPr id="35857" name="Rectangle 17"/>
          <p:cNvSpPr>
            <a:spLocks noChangeArrowheads="1"/>
          </p:cNvSpPr>
          <p:nvPr/>
        </p:nvSpPr>
        <p:spPr bwMode="auto">
          <a:xfrm>
            <a:off x="7934325" y="3429000"/>
            <a:ext cx="12096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kumimoji="1" lang="zh-CN" altLang="en-US" sz="2800">
                <a:solidFill>
                  <a:schemeClr val="tx1"/>
                </a:solidFill>
                <a:latin typeface="宋体" panose="02010600030101010101" pitchFamily="2" charset="-122"/>
              </a:rPr>
              <a:t>工程</a:t>
            </a:r>
          </a:p>
          <a:p>
            <a:pPr algn="l"/>
            <a:r>
              <a:rPr kumimoji="1" lang="zh-CN" altLang="en-US" sz="2800">
                <a:solidFill>
                  <a:schemeClr val="tx1"/>
                </a:solidFill>
                <a:latin typeface="宋体" panose="02010600030101010101" pitchFamily="2" charset="-122"/>
              </a:rPr>
              <a:t>实施</a:t>
            </a:r>
          </a:p>
        </p:txBody>
      </p:sp>
      <p:sp>
        <p:nvSpPr>
          <p:cNvPr id="35858" name="Rectangle 18"/>
          <p:cNvSpPr>
            <a:spLocks noChangeArrowheads="1"/>
          </p:cNvSpPr>
          <p:nvPr/>
        </p:nvSpPr>
        <p:spPr bwMode="auto">
          <a:xfrm>
            <a:off x="1376363" y="1133475"/>
            <a:ext cx="30146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kumimoji="1" lang="zh-CN" altLang="en-US" sz="2800">
                <a:solidFill>
                  <a:schemeClr val="tx1"/>
                </a:solidFill>
                <a:latin typeface="宋体" panose="02010600030101010101" pitchFamily="2" charset="-122"/>
              </a:rPr>
              <a:t>用户通信</a:t>
            </a:r>
          </a:p>
        </p:txBody>
      </p:sp>
      <p:sp>
        <p:nvSpPr>
          <p:cNvPr id="35859" name="Rectangle 19"/>
          <p:cNvSpPr>
            <a:spLocks noChangeArrowheads="1"/>
          </p:cNvSpPr>
          <p:nvPr/>
        </p:nvSpPr>
        <p:spPr bwMode="auto">
          <a:xfrm>
            <a:off x="2141538" y="3249613"/>
            <a:ext cx="160496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kumimoji="1" lang="zh-CN" altLang="en-US" sz="2800">
                <a:solidFill>
                  <a:schemeClr val="tx1"/>
                </a:solidFill>
                <a:latin typeface="宋体" panose="02010600030101010101" pitchFamily="2" charset="-122"/>
              </a:rPr>
              <a:t>用户</a:t>
            </a:r>
          </a:p>
          <a:p>
            <a:pPr algn="l"/>
            <a:r>
              <a:rPr kumimoji="1" lang="zh-CN" altLang="en-US" sz="2800">
                <a:solidFill>
                  <a:schemeClr val="tx1"/>
                </a:solidFill>
                <a:latin typeface="宋体" panose="02010600030101010101" pitchFamily="2" charset="-122"/>
              </a:rPr>
              <a:t>评估</a:t>
            </a:r>
          </a:p>
        </p:txBody>
      </p:sp>
      <p:sp>
        <p:nvSpPr>
          <p:cNvPr id="35860" name="Arc 20"/>
          <p:cNvSpPr>
            <a:spLocks/>
          </p:cNvSpPr>
          <p:nvPr/>
        </p:nvSpPr>
        <p:spPr bwMode="auto">
          <a:xfrm>
            <a:off x="3282950" y="2654300"/>
            <a:ext cx="3503613" cy="1981200"/>
          </a:xfrm>
          <a:custGeom>
            <a:avLst/>
            <a:gdLst>
              <a:gd name="T0" fmla="*/ 2147483646 w 21563"/>
              <a:gd name="T1" fmla="*/ 2147483646 h 21160"/>
              <a:gd name="T2" fmla="*/ 0 w 21563"/>
              <a:gd name="T3" fmla="*/ 2147483646 h 21160"/>
              <a:gd name="T4" fmla="*/ 2147483646 w 21563"/>
              <a:gd name="T5" fmla="*/ 0 h 21160"/>
              <a:gd name="T6" fmla="*/ 0 60000 65536"/>
              <a:gd name="T7" fmla="*/ 0 60000 65536"/>
              <a:gd name="T8" fmla="*/ 0 60000 65536"/>
              <a:gd name="T9" fmla="*/ 0 w 21563"/>
              <a:gd name="T10" fmla="*/ 0 h 21160"/>
              <a:gd name="T11" fmla="*/ 21563 w 21563"/>
              <a:gd name="T12" fmla="*/ 21160 h 211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63" h="21160" fill="none" extrusionOk="0">
                <a:moveTo>
                  <a:pt x="17226" y="21160"/>
                </a:moveTo>
                <a:cubicBezTo>
                  <a:pt x="7638" y="19195"/>
                  <a:pt x="569" y="11028"/>
                  <a:pt x="-1" y="1257"/>
                </a:cubicBezTo>
              </a:path>
              <a:path w="21563" h="21160" stroke="0" extrusionOk="0">
                <a:moveTo>
                  <a:pt x="17226" y="21160"/>
                </a:moveTo>
                <a:cubicBezTo>
                  <a:pt x="7638" y="19195"/>
                  <a:pt x="569" y="11028"/>
                  <a:pt x="-1" y="1257"/>
                </a:cubicBezTo>
                <a:lnTo>
                  <a:pt x="21563" y="0"/>
                </a:lnTo>
                <a:lnTo>
                  <a:pt x="17226" y="21160"/>
                </a:lnTo>
                <a:close/>
              </a:path>
            </a:pathLst>
          </a:custGeom>
          <a:noFill/>
          <a:ln w="38100" cap="rnd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61" name="Arc 21"/>
          <p:cNvSpPr>
            <a:spLocks/>
          </p:cNvSpPr>
          <p:nvPr/>
        </p:nvSpPr>
        <p:spPr bwMode="auto">
          <a:xfrm>
            <a:off x="6026150" y="304800"/>
            <a:ext cx="2813050" cy="2430463"/>
          </a:xfrm>
          <a:custGeom>
            <a:avLst/>
            <a:gdLst>
              <a:gd name="T0" fmla="*/ 0 w 21612"/>
              <a:gd name="T1" fmla="*/ 0 h 21600"/>
              <a:gd name="T2" fmla="*/ 2147483646 w 21612"/>
              <a:gd name="T3" fmla="*/ 2147483646 h 21600"/>
              <a:gd name="T4" fmla="*/ 2147483646 w 21612"/>
              <a:gd name="T5" fmla="*/ 2147483646 h 21600"/>
              <a:gd name="T6" fmla="*/ 0 60000 65536"/>
              <a:gd name="T7" fmla="*/ 0 60000 65536"/>
              <a:gd name="T8" fmla="*/ 0 60000 65536"/>
              <a:gd name="T9" fmla="*/ 0 w 21612"/>
              <a:gd name="T10" fmla="*/ 0 h 21600"/>
              <a:gd name="T11" fmla="*/ 21612 w 2161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12" h="21600" fill="none" extrusionOk="0">
                <a:moveTo>
                  <a:pt x="0" y="0"/>
                </a:moveTo>
                <a:cubicBezTo>
                  <a:pt x="4" y="0"/>
                  <a:pt x="8" y="-1"/>
                  <a:pt x="12" y="0"/>
                </a:cubicBezTo>
                <a:cubicBezTo>
                  <a:pt x="11941" y="0"/>
                  <a:pt x="21612" y="9670"/>
                  <a:pt x="21612" y="21600"/>
                </a:cubicBezTo>
              </a:path>
              <a:path w="21612" h="21600" stroke="0" extrusionOk="0">
                <a:moveTo>
                  <a:pt x="0" y="0"/>
                </a:moveTo>
                <a:cubicBezTo>
                  <a:pt x="4" y="0"/>
                  <a:pt x="8" y="-1"/>
                  <a:pt x="12" y="0"/>
                </a:cubicBezTo>
                <a:cubicBezTo>
                  <a:pt x="11941" y="0"/>
                  <a:pt x="21612" y="9670"/>
                  <a:pt x="21612" y="21600"/>
                </a:cubicBezTo>
                <a:lnTo>
                  <a:pt x="12" y="21600"/>
                </a:lnTo>
                <a:lnTo>
                  <a:pt x="0" y="0"/>
                </a:lnTo>
                <a:close/>
              </a:path>
            </a:pathLst>
          </a:custGeom>
          <a:noFill/>
          <a:ln w="38100" cap="rnd">
            <a:solidFill>
              <a:srgbClr val="E50BDB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62" name="Arc 22"/>
          <p:cNvSpPr>
            <a:spLocks/>
          </p:cNvSpPr>
          <p:nvPr/>
        </p:nvSpPr>
        <p:spPr bwMode="auto">
          <a:xfrm>
            <a:off x="6045200" y="2730500"/>
            <a:ext cx="2794000" cy="2451100"/>
          </a:xfrm>
          <a:custGeom>
            <a:avLst/>
            <a:gdLst>
              <a:gd name="T0" fmla="*/ 2147483646 w 22409"/>
              <a:gd name="T1" fmla="*/ 0 h 22773"/>
              <a:gd name="T2" fmla="*/ 0 w 22409"/>
              <a:gd name="T3" fmla="*/ 2147483646 h 22773"/>
              <a:gd name="T4" fmla="*/ 2147483646 w 22409"/>
              <a:gd name="T5" fmla="*/ 2147483646 h 22773"/>
              <a:gd name="T6" fmla="*/ 0 60000 65536"/>
              <a:gd name="T7" fmla="*/ 0 60000 65536"/>
              <a:gd name="T8" fmla="*/ 0 60000 65536"/>
              <a:gd name="T9" fmla="*/ 0 w 22409"/>
              <a:gd name="T10" fmla="*/ 0 h 22773"/>
              <a:gd name="T11" fmla="*/ 22409 w 22409"/>
              <a:gd name="T12" fmla="*/ 22773 h 2277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409" h="22773" fill="none" extrusionOk="0">
                <a:moveTo>
                  <a:pt x="22377" y="-1"/>
                </a:moveTo>
                <a:cubicBezTo>
                  <a:pt x="22398" y="390"/>
                  <a:pt x="22409" y="781"/>
                  <a:pt x="22409" y="1173"/>
                </a:cubicBezTo>
                <a:cubicBezTo>
                  <a:pt x="22409" y="13102"/>
                  <a:pt x="12738" y="22773"/>
                  <a:pt x="809" y="22773"/>
                </a:cubicBezTo>
                <a:cubicBezTo>
                  <a:pt x="539" y="22773"/>
                  <a:pt x="269" y="22767"/>
                  <a:pt x="0" y="22757"/>
                </a:cubicBezTo>
              </a:path>
              <a:path w="22409" h="22773" stroke="0" extrusionOk="0">
                <a:moveTo>
                  <a:pt x="22377" y="-1"/>
                </a:moveTo>
                <a:cubicBezTo>
                  <a:pt x="22398" y="390"/>
                  <a:pt x="22409" y="781"/>
                  <a:pt x="22409" y="1173"/>
                </a:cubicBezTo>
                <a:cubicBezTo>
                  <a:pt x="22409" y="13102"/>
                  <a:pt x="12738" y="22773"/>
                  <a:pt x="809" y="22773"/>
                </a:cubicBezTo>
                <a:cubicBezTo>
                  <a:pt x="539" y="22773"/>
                  <a:pt x="269" y="22767"/>
                  <a:pt x="0" y="22757"/>
                </a:cubicBezTo>
                <a:lnTo>
                  <a:pt x="809" y="1173"/>
                </a:lnTo>
                <a:lnTo>
                  <a:pt x="22377" y="-1"/>
                </a:lnTo>
                <a:close/>
              </a:path>
            </a:pathLst>
          </a:custGeom>
          <a:noFill/>
          <a:ln w="38100" cap="rnd">
            <a:solidFill>
              <a:srgbClr val="E50BDB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63" name="Arc 23"/>
          <p:cNvSpPr>
            <a:spLocks/>
          </p:cNvSpPr>
          <p:nvPr/>
        </p:nvSpPr>
        <p:spPr bwMode="auto">
          <a:xfrm>
            <a:off x="2514600" y="2286000"/>
            <a:ext cx="4425950" cy="2900363"/>
          </a:xfrm>
          <a:custGeom>
            <a:avLst/>
            <a:gdLst>
              <a:gd name="T0" fmla="*/ 2147483646 w 21600"/>
              <a:gd name="T1" fmla="*/ 2147483646 h 23454"/>
              <a:gd name="T2" fmla="*/ 2147483646 w 21600"/>
              <a:gd name="T3" fmla="*/ 0 h 23454"/>
              <a:gd name="T4" fmla="*/ 2147483646 w 21600"/>
              <a:gd name="T5" fmla="*/ 2147483646 h 23454"/>
              <a:gd name="T6" fmla="*/ 0 60000 65536"/>
              <a:gd name="T7" fmla="*/ 0 60000 65536"/>
              <a:gd name="T8" fmla="*/ 0 60000 65536"/>
              <a:gd name="T9" fmla="*/ 0 w 21600"/>
              <a:gd name="T10" fmla="*/ 0 h 23454"/>
              <a:gd name="T11" fmla="*/ 21600 w 21600"/>
              <a:gd name="T12" fmla="*/ 23454 h 234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3454" fill="none" extrusionOk="0">
                <a:moveTo>
                  <a:pt x="17263" y="23454"/>
                </a:moveTo>
                <a:cubicBezTo>
                  <a:pt x="7214" y="21395"/>
                  <a:pt x="0" y="12551"/>
                  <a:pt x="0" y="2294"/>
                </a:cubicBezTo>
                <a:cubicBezTo>
                  <a:pt x="-1" y="1527"/>
                  <a:pt x="40" y="761"/>
                  <a:pt x="122" y="0"/>
                </a:cubicBezTo>
              </a:path>
              <a:path w="21600" h="23454" stroke="0" extrusionOk="0">
                <a:moveTo>
                  <a:pt x="17263" y="23454"/>
                </a:moveTo>
                <a:cubicBezTo>
                  <a:pt x="7214" y="21395"/>
                  <a:pt x="0" y="12551"/>
                  <a:pt x="0" y="2294"/>
                </a:cubicBezTo>
                <a:cubicBezTo>
                  <a:pt x="-1" y="1527"/>
                  <a:pt x="40" y="761"/>
                  <a:pt x="122" y="0"/>
                </a:cubicBezTo>
                <a:lnTo>
                  <a:pt x="21600" y="2294"/>
                </a:lnTo>
                <a:lnTo>
                  <a:pt x="17263" y="23454"/>
                </a:lnTo>
                <a:close/>
              </a:path>
            </a:pathLst>
          </a:custGeom>
          <a:noFill/>
          <a:ln w="38100" cap="rnd">
            <a:solidFill>
              <a:srgbClr val="E50BDB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64" name="Arc 24"/>
          <p:cNvSpPr>
            <a:spLocks/>
          </p:cNvSpPr>
          <p:nvPr/>
        </p:nvSpPr>
        <p:spPr bwMode="auto">
          <a:xfrm>
            <a:off x="3295650" y="304800"/>
            <a:ext cx="2963863" cy="2659063"/>
          </a:xfrm>
          <a:custGeom>
            <a:avLst/>
            <a:gdLst>
              <a:gd name="T0" fmla="*/ 0 w 21527"/>
              <a:gd name="T1" fmla="*/ 2147483646 h 21532"/>
              <a:gd name="T2" fmla="*/ 2147483646 w 21527"/>
              <a:gd name="T3" fmla="*/ 0 h 21532"/>
              <a:gd name="T4" fmla="*/ 2147483646 w 21527"/>
              <a:gd name="T5" fmla="*/ 2147483646 h 21532"/>
              <a:gd name="T6" fmla="*/ 0 60000 65536"/>
              <a:gd name="T7" fmla="*/ 0 60000 65536"/>
              <a:gd name="T8" fmla="*/ 0 60000 65536"/>
              <a:gd name="T9" fmla="*/ 0 w 21527"/>
              <a:gd name="T10" fmla="*/ 0 h 21532"/>
              <a:gd name="T11" fmla="*/ 21527 w 21527"/>
              <a:gd name="T12" fmla="*/ 21532 h 215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27" h="21532" fill="none" extrusionOk="0">
                <a:moveTo>
                  <a:pt x="0" y="19753"/>
                </a:moveTo>
                <a:cubicBezTo>
                  <a:pt x="872" y="9203"/>
                  <a:pt x="9261" y="839"/>
                  <a:pt x="19814" y="0"/>
                </a:cubicBezTo>
              </a:path>
              <a:path w="21527" h="21532" stroke="0" extrusionOk="0">
                <a:moveTo>
                  <a:pt x="0" y="19753"/>
                </a:moveTo>
                <a:cubicBezTo>
                  <a:pt x="872" y="9203"/>
                  <a:pt x="9261" y="839"/>
                  <a:pt x="19814" y="0"/>
                </a:cubicBezTo>
                <a:lnTo>
                  <a:pt x="21527" y="21532"/>
                </a:lnTo>
                <a:lnTo>
                  <a:pt x="0" y="19753"/>
                </a:lnTo>
                <a:close/>
              </a:path>
            </a:pathLst>
          </a:custGeom>
          <a:noFill/>
          <a:ln w="38100" cap="rnd">
            <a:solidFill>
              <a:srgbClr val="E50BDB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65" name="Rectangle 25"/>
          <p:cNvSpPr>
            <a:spLocks noChangeArrowheads="1"/>
          </p:cNvSpPr>
          <p:nvPr/>
        </p:nvSpPr>
        <p:spPr bwMode="auto">
          <a:xfrm>
            <a:off x="5340350" y="2501900"/>
            <a:ext cx="304800" cy="304800"/>
          </a:xfrm>
          <a:prstGeom prst="rect">
            <a:avLst/>
          </a:prstGeom>
          <a:solidFill>
            <a:srgbClr val="FF2348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2348"/>
            </a:extrusionClr>
            <a:contourClr>
              <a:srgbClr val="FF2348"/>
            </a:contourClr>
          </a:sp3d>
        </p:spPr>
        <p:txBody>
          <a:bodyPr wrap="none" anchor="ctr">
            <a:flatTx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5866" name="Rectangle 26"/>
          <p:cNvSpPr>
            <a:spLocks noChangeArrowheads="1"/>
          </p:cNvSpPr>
          <p:nvPr/>
        </p:nvSpPr>
        <p:spPr bwMode="auto">
          <a:xfrm>
            <a:off x="4654550" y="2425700"/>
            <a:ext cx="304800" cy="304800"/>
          </a:xfrm>
          <a:prstGeom prst="rect">
            <a:avLst/>
          </a:prstGeom>
          <a:solidFill>
            <a:schemeClr val="tx1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  <a:contourClr>
              <a:schemeClr val="tx1"/>
            </a:contourClr>
          </a:sp3d>
        </p:spPr>
        <p:txBody>
          <a:bodyPr wrap="none" anchor="ctr">
            <a:flatTx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5867" name="Rectangle 27"/>
          <p:cNvSpPr>
            <a:spLocks noChangeArrowheads="1"/>
          </p:cNvSpPr>
          <p:nvPr/>
        </p:nvSpPr>
        <p:spPr bwMode="auto">
          <a:xfrm>
            <a:off x="3892550" y="2425700"/>
            <a:ext cx="304800" cy="304800"/>
          </a:xfrm>
          <a:prstGeom prst="rect">
            <a:avLst/>
          </a:prstGeom>
          <a:solidFill>
            <a:schemeClr val="tx2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tx2"/>
            </a:extrusionClr>
            <a:contourClr>
              <a:schemeClr val="tx2"/>
            </a:contourClr>
          </a:sp3d>
        </p:spPr>
        <p:txBody>
          <a:bodyPr wrap="none" anchor="ctr">
            <a:flatTx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5868" name="Rectangle 28"/>
          <p:cNvSpPr>
            <a:spLocks noChangeArrowheads="1"/>
          </p:cNvSpPr>
          <p:nvPr/>
        </p:nvSpPr>
        <p:spPr bwMode="auto">
          <a:xfrm>
            <a:off x="3130550" y="2425700"/>
            <a:ext cx="304800" cy="304800"/>
          </a:xfrm>
          <a:prstGeom prst="rect">
            <a:avLst/>
          </a:prstGeom>
          <a:solidFill>
            <a:srgbClr val="E50BDB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E50BDB"/>
            </a:extrusionClr>
            <a:contourClr>
              <a:srgbClr val="E50BDB"/>
            </a:contourClr>
          </a:sp3d>
        </p:spPr>
        <p:txBody>
          <a:bodyPr wrap="none" anchor="ctr">
            <a:flatTx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5869" name="Rectangle 29"/>
          <p:cNvSpPr>
            <a:spLocks noChangeArrowheads="1"/>
          </p:cNvSpPr>
          <p:nvPr/>
        </p:nvSpPr>
        <p:spPr bwMode="auto">
          <a:xfrm>
            <a:off x="304800" y="4724400"/>
            <a:ext cx="533400" cy="304800"/>
          </a:xfrm>
          <a:prstGeom prst="rect">
            <a:avLst/>
          </a:prstGeom>
          <a:solidFill>
            <a:srgbClr val="E50BDB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E50BDB"/>
            </a:extrusionClr>
            <a:contourClr>
              <a:srgbClr val="E50BDB"/>
            </a:contourClr>
          </a:sp3d>
        </p:spPr>
        <p:txBody>
          <a:bodyPr wrap="none" anchor="ctr">
            <a:flatTx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5870" name="Rectangle 30"/>
          <p:cNvSpPr>
            <a:spLocks noChangeArrowheads="1"/>
          </p:cNvSpPr>
          <p:nvPr/>
        </p:nvSpPr>
        <p:spPr bwMode="auto">
          <a:xfrm>
            <a:off x="304800" y="5334000"/>
            <a:ext cx="533400" cy="304800"/>
          </a:xfrm>
          <a:prstGeom prst="rect">
            <a:avLst/>
          </a:prstGeom>
          <a:solidFill>
            <a:schemeClr val="tx2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tx2"/>
            </a:extrusionClr>
            <a:contourClr>
              <a:schemeClr val="tx2"/>
            </a:contourClr>
          </a:sp3d>
        </p:spPr>
        <p:txBody>
          <a:bodyPr wrap="none" anchor="ctr">
            <a:flatTx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5871" name="Rectangle 31"/>
          <p:cNvSpPr>
            <a:spLocks noChangeArrowheads="1"/>
          </p:cNvSpPr>
          <p:nvPr/>
        </p:nvSpPr>
        <p:spPr bwMode="auto">
          <a:xfrm>
            <a:off x="304800" y="5943600"/>
            <a:ext cx="533400" cy="304800"/>
          </a:xfrm>
          <a:prstGeom prst="rect">
            <a:avLst/>
          </a:prstGeom>
          <a:solidFill>
            <a:schemeClr val="tx1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  <a:contourClr>
              <a:schemeClr val="tx1"/>
            </a:contourClr>
          </a:sp3d>
        </p:spPr>
        <p:txBody>
          <a:bodyPr wrap="none" anchor="ctr">
            <a:flatTx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381000" y="6489700"/>
            <a:ext cx="533400" cy="304800"/>
          </a:xfrm>
          <a:prstGeom prst="rect">
            <a:avLst/>
          </a:prstGeom>
          <a:solidFill>
            <a:srgbClr val="FF2348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2348"/>
            </a:extrusionClr>
            <a:contourClr>
              <a:srgbClr val="FF2348"/>
            </a:contourClr>
          </a:sp3d>
        </p:spPr>
        <p:txBody>
          <a:bodyPr wrap="none" anchor="ctr">
            <a:flatTx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838200" y="4616450"/>
            <a:ext cx="2022475" cy="457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kumimoji="1" lang="zh-CN" altLang="en-US" sz="2400">
                <a:solidFill>
                  <a:schemeClr val="tx1"/>
                </a:solidFill>
              </a:rPr>
              <a:t>产品维护项目</a:t>
            </a:r>
            <a:endParaRPr kumimoji="1" lang="zh-CN" altLang="en-US" sz="240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35874" name="Rectangle 34"/>
          <p:cNvSpPr>
            <a:spLocks noChangeArrowheads="1"/>
          </p:cNvSpPr>
          <p:nvPr/>
        </p:nvSpPr>
        <p:spPr bwMode="auto">
          <a:xfrm>
            <a:off x="914400" y="5226050"/>
            <a:ext cx="2022475" cy="457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kumimoji="1" lang="zh-CN" altLang="en-US" sz="2400">
                <a:solidFill>
                  <a:schemeClr val="tx1"/>
                </a:solidFill>
              </a:rPr>
              <a:t>产品增强项目</a:t>
            </a:r>
          </a:p>
        </p:txBody>
      </p:sp>
      <p:sp>
        <p:nvSpPr>
          <p:cNvPr id="35875" name="Rectangle 35"/>
          <p:cNvSpPr>
            <a:spLocks noChangeArrowheads="1"/>
          </p:cNvSpPr>
          <p:nvPr/>
        </p:nvSpPr>
        <p:spPr bwMode="auto">
          <a:xfrm>
            <a:off x="914400" y="5835650"/>
            <a:ext cx="2328863" cy="457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kumimoji="1" lang="zh-CN" altLang="en-US" sz="2400">
                <a:solidFill>
                  <a:schemeClr val="tx1"/>
                </a:solidFill>
              </a:rPr>
              <a:t>新产品开发项目</a:t>
            </a:r>
          </a:p>
        </p:txBody>
      </p:sp>
      <p:sp>
        <p:nvSpPr>
          <p:cNvPr id="35876" name="Rectangle 36"/>
          <p:cNvSpPr>
            <a:spLocks noChangeArrowheads="1"/>
          </p:cNvSpPr>
          <p:nvPr/>
        </p:nvSpPr>
        <p:spPr bwMode="auto">
          <a:xfrm>
            <a:off x="914400" y="6399213"/>
            <a:ext cx="2022475" cy="457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kumimoji="1" lang="zh-CN" altLang="en-US" sz="2400">
                <a:solidFill>
                  <a:schemeClr val="tx1"/>
                </a:solidFill>
              </a:rPr>
              <a:t>概念开发项目</a:t>
            </a:r>
          </a:p>
        </p:txBody>
      </p:sp>
      <p:sp>
        <p:nvSpPr>
          <p:cNvPr id="35877" name="Arc 37"/>
          <p:cNvSpPr>
            <a:spLocks/>
          </p:cNvSpPr>
          <p:nvPr/>
        </p:nvSpPr>
        <p:spPr bwMode="auto">
          <a:xfrm flipH="1">
            <a:off x="3200400" y="1828800"/>
            <a:ext cx="228600" cy="457200"/>
          </a:xfrm>
          <a:custGeom>
            <a:avLst/>
            <a:gdLst>
              <a:gd name="T0" fmla="*/ 0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E50BDB"/>
            </a:solidFill>
            <a:round/>
            <a:headEnd type="arrow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78" name="Arc 38"/>
          <p:cNvSpPr>
            <a:spLocks/>
          </p:cNvSpPr>
          <p:nvPr/>
        </p:nvSpPr>
        <p:spPr bwMode="auto">
          <a:xfrm flipH="1">
            <a:off x="3886200" y="1828800"/>
            <a:ext cx="228600" cy="457200"/>
          </a:xfrm>
          <a:custGeom>
            <a:avLst/>
            <a:gdLst>
              <a:gd name="T0" fmla="*/ 0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  <a:round/>
            <a:headEnd type="arrow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79" name="Arc 39"/>
          <p:cNvSpPr>
            <a:spLocks/>
          </p:cNvSpPr>
          <p:nvPr/>
        </p:nvSpPr>
        <p:spPr bwMode="auto">
          <a:xfrm flipH="1">
            <a:off x="4648200" y="1828800"/>
            <a:ext cx="228600" cy="457200"/>
          </a:xfrm>
          <a:custGeom>
            <a:avLst/>
            <a:gdLst>
              <a:gd name="T0" fmla="*/ 0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arrow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80" name="Arc 40"/>
          <p:cNvSpPr>
            <a:spLocks/>
          </p:cNvSpPr>
          <p:nvPr/>
        </p:nvSpPr>
        <p:spPr bwMode="auto">
          <a:xfrm flipH="1">
            <a:off x="5257800" y="1905000"/>
            <a:ext cx="304800" cy="457200"/>
          </a:xfrm>
          <a:custGeom>
            <a:avLst/>
            <a:gdLst>
              <a:gd name="T0" fmla="*/ 0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FC0128"/>
            </a:solidFill>
            <a:round/>
            <a:headEnd type="arrow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81" name="Line 41"/>
          <p:cNvSpPr>
            <a:spLocks noChangeShapeType="1"/>
          </p:cNvSpPr>
          <p:nvPr/>
        </p:nvSpPr>
        <p:spPr bwMode="auto">
          <a:xfrm>
            <a:off x="3352800" y="2362200"/>
            <a:ext cx="457200" cy="0"/>
          </a:xfrm>
          <a:prstGeom prst="line">
            <a:avLst/>
          </a:prstGeom>
          <a:noFill/>
          <a:ln w="28575">
            <a:solidFill>
              <a:srgbClr val="66CC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82" name="Line 42"/>
          <p:cNvSpPr>
            <a:spLocks noChangeShapeType="1"/>
          </p:cNvSpPr>
          <p:nvPr/>
        </p:nvSpPr>
        <p:spPr bwMode="auto">
          <a:xfrm>
            <a:off x="4114800" y="2362200"/>
            <a:ext cx="457200" cy="0"/>
          </a:xfrm>
          <a:prstGeom prst="line">
            <a:avLst/>
          </a:prstGeom>
          <a:noFill/>
          <a:ln w="28575">
            <a:solidFill>
              <a:srgbClr val="66CC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83" name="Line 43"/>
          <p:cNvSpPr>
            <a:spLocks noChangeShapeType="1"/>
          </p:cNvSpPr>
          <p:nvPr/>
        </p:nvSpPr>
        <p:spPr bwMode="auto">
          <a:xfrm>
            <a:off x="4876800" y="2362200"/>
            <a:ext cx="457200" cy="0"/>
          </a:xfrm>
          <a:prstGeom prst="line">
            <a:avLst/>
          </a:prstGeom>
          <a:noFill/>
          <a:ln w="28575">
            <a:solidFill>
              <a:srgbClr val="66CC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84" name="Line 44"/>
          <p:cNvSpPr>
            <a:spLocks noChangeShapeType="1"/>
          </p:cNvSpPr>
          <p:nvPr/>
        </p:nvSpPr>
        <p:spPr bwMode="auto">
          <a:xfrm flipH="1">
            <a:off x="3810000" y="0"/>
            <a:ext cx="4648200" cy="5638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85" name="Rectangle 45"/>
          <p:cNvSpPr>
            <a:spLocks noChangeArrowheads="1"/>
          </p:cNvSpPr>
          <p:nvPr/>
        </p:nvSpPr>
        <p:spPr bwMode="auto">
          <a:xfrm>
            <a:off x="5486400" y="0"/>
            <a:ext cx="1830388" cy="519113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kumimoji="1" lang="zh-CN" altLang="en-US" sz="2800">
                <a:solidFill>
                  <a:schemeClr val="tx1"/>
                </a:solidFill>
                <a:latin typeface="宋体" panose="02010600030101010101" pitchFamily="2" charset="-122"/>
              </a:rPr>
              <a:t>计划</a:t>
            </a:r>
          </a:p>
        </p:txBody>
      </p:sp>
      <p:sp>
        <p:nvSpPr>
          <p:cNvPr id="35886" name="Rectangle 46"/>
          <p:cNvSpPr>
            <a:spLocks noChangeArrowheads="1"/>
          </p:cNvSpPr>
          <p:nvPr/>
        </p:nvSpPr>
        <p:spPr bwMode="auto">
          <a:xfrm>
            <a:off x="4800600" y="5105400"/>
            <a:ext cx="3327400" cy="519113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kumimoji="1" lang="zh-CN" altLang="en-US" sz="2800">
                <a:solidFill>
                  <a:schemeClr val="tx1"/>
                </a:solidFill>
                <a:latin typeface="宋体" panose="02010600030101010101" pitchFamily="2" charset="-122"/>
              </a:rPr>
              <a:t>建造及发布</a:t>
            </a:r>
          </a:p>
        </p:txBody>
      </p:sp>
      <p:sp>
        <p:nvSpPr>
          <p:cNvPr id="35887" name="矩形 46"/>
          <p:cNvSpPr>
            <a:spLocks noChangeArrowheads="1"/>
          </p:cNvSpPr>
          <p:nvPr/>
        </p:nvSpPr>
        <p:spPr bwMode="auto">
          <a:xfrm>
            <a:off x="5778500" y="3024188"/>
            <a:ext cx="803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00FF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需求</a:t>
            </a:r>
            <a:endParaRPr lang="zh-CN" altLang="en-US" sz="2400">
              <a:solidFill>
                <a:srgbClr val="0000FF"/>
              </a:solidFill>
            </a:endParaRPr>
          </a:p>
        </p:txBody>
      </p:sp>
      <p:sp>
        <p:nvSpPr>
          <p:cNvPr id="35888" name="矩形 47"/>
          <p:cNvSpPr>
            <a:spLocks noChangeArrowheads="1"/>
          </p:cNvSpPr>
          <p:nvPr/>
        </p:nvSpPr>
        <p:spPr bwMode="auto">
          <a:xfrm>
            <a:off x="6821488" y="3068638"/>
            <a:ext cx="8048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00FF"/>
                </a:solidFill>
              </a:rPr>
              <a:t>设计</a:t>
            </a:r>
          </a:p>
        </p:txBody>
      </p:sp>
      <p:sp>
        <p:nvSpPr>
          <p:cNvPr id="35889" name="矩形 48"/>
          <p:cNvSpPr>
            <a:spLocks noChangeArrowheads="1"/>
          </p:cNvSpPr>
          <p:nvPr/>
        </p:nvSpPr>
        <p:spPr bwMode="auto">
          <a:xfrm>
            <a:off x="7767638" y="3068638"/>
            <a:ext cx="803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00FF"/>
                </a:solidFill>
              </a:rPr>
              <a:t>测试</a:t>
            </a:r>
          </a:p>
        </p:txBody>
      </p:sp>
      <p:sp>
        <p:nvSpPr>
          <p:cNvPr id="35890" name="矩形 49"/>
          <p:cNvSpPr>
            <a:spLocks noChangeArrowheads="1"/>
          </p:cNvSpPr>
          <p:nvPr/>
        </p:nvSpPr>
        <p:spPr bwMode="auto">
          <a:xfrm>
            <a:off x="5980113" y="2079625"/>
            <a:ext cx="9572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00FF"/>
                </a:solidFill>
              </a:rPr>
              <a:t>原型</a:t>
            </a:r>
            <a:r>
              <a:rPr lang="en-US" altLang="zh-CN" sz="2400">
                <a:solidFill>
                  <a:srgbClr val="0000FF"/>
                </a:solidFill>
              </a:rPr>
              <a:t>1</a:t>
            </a:r>
            <a:endParaRPr lang="zh-CN" altLang="en-US" sz="2400">
              <a:solidFill>
                <a:srgbClr val="0000FF"/>
              </a:solidFill>
            </a:endParaRPr>
          </a:p>
        </p:txBody>
      </p:sp>
      <p:sp>
        <p:nvSpPr>
          <p:cNvPr id="35891" name="矩形 50"/>
          <p:cNvSpPr>
            <a:spLocks noChangeArrowheads="1"/>
          </p:cNvSpPr>
          <p:nvPr/>
        </p:nvSpPr>
        <p:spPr bwMode="auto">
          <a:xfrm>
            <a:off x="6911975" y="2079625"/>
            <a:ext cx="9572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00FF"/>
                </a:solidFill>
              </a:rPr>
              <a:t>原型</a:t>
            </a:r>
            <a:r>
              <a:rPr lang="en-US" altLang="zh-CN" sz="2400">
                <a:solidFill>
                  <a:srgbClr val="0000FF"/>
                </a:solidFill>
              </a:rPr>
              <a:t>2</a:t>
            </a:r>
            <a:endParaRPr lang="zh-CN" altLang="en-US" sz="2400">
              <a:solidFill>
                <a:srgbClr val="0000FF"/>
              </a:solidFill>
            </a:endParaRPr>
          </a:p>
        </p:txBody>
      </p:sp>
      <p:sp>
        <p:nvSpPr>
          <p:cNvPr id="35892" name="矩形 51"/>
          <p:cNvSpPr>
            <a:spLocks noChangeArrowheads="1"/>
          </p:cNvSpPr>
          <p:nvPr/>
        </p:nvSpPr>
        <p:spPr bwMode="auto">
          <a:xfrm>
            <a:off x="8177213" y="2079625"/>
            <a:ext cx="9763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00FF"/>
                </a:solidFill>
              </a:rPr>
              <a:t>原型</a:t>
            </a:r>
            <a:r>
              <a:rPr lang="en-US" altLang="zh-CN" sz="2400">
                <a:solidFill>
                  <a:srgbClr val="0000FF"/>
                </a:solidFill>
              </a:rPr>
              <a:t>n</a:t>
            </a:r>
            <a:endParaRPr lang="zh-CN" altLang="en-US" sz="240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566738" y="1744663"/>
            <a:ext cx="8280400" cy="375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spcAft>
                <a:spcPct val="2500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Combine prototype with linear model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spcAft>
                <a:spcPct val="2500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Quick Incremental Model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spcAft>
                <a:spcPct val="2500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Partitioned task area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spcAft>
                <a:spcPct val="2500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risk driving </a:t>
            </a:r>
            <a:r>
              <a:rPr lang="zh-CN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（风险驱动）</a:t>
            </a:r>
            <a:endParaRPr lang="en-US" altLang="zh-CN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spcAft>
                <a:spcPct val="2500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cost control  (</a:t>
            </a:r>
            <a:r>
              <a:rPr lang="zh-CN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成本可控</a:t>
            </a: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611188" y="414338"/>
            <a:ext cx="441960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螺旋模型的特点</a:t>
            </a:r>
            <a:endParaRPr lang="en-US" altLang="zh-CN" sz="40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476250" y="1760538"/>
            <a:ext cx="866775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spcAft>
                <a:spcPct val="10000"/>
              </a:spcAft>
              <a:buClrTx/>
              <a:buFontTx/>
              <a:buNone/>
            </a:pPr>
            <a:r>
              <a:rPr lang="en-US" altLang="zh-CN" sz="2800">
                <a:solidFill>
                  <a:srgbClr val="FF0000"/>
                </a:solidFill>
                <a:latin typeface="Arial" panose="020B0604020202020204" pitchFamily="34" charset="0"/>
              </a:rPr>
              <a:t>Weak:</a:t>
            </a:r>
            <a:br>
              <a:rPr lang="en-US" altLang="zh-CN" sz="2800">
                <a:latin typeface="Arial" panose="020B0604020202020204" pitchFamily="34" charset="0"/>
              </a:rPr>
            </a:br>
            <a:r>
              <a:rPr lang="en-US" altLang="zh-CN" sz="2400">
                <a:latin typeface="Arial" panose="020B0604020202020204" pitchFamily="34" charset="0"/>
              </a:rPr>
              <a:t>1</a:t>
            </a:r>
            <a:r>
              <a:rPr lang="zh-CN" altLang="en-US" sz="2400">
                <a:latin typeface="Arial" panose="020B0604020202020204" pitchFamily="34" charset="0"/>
              </a:rPr>
              <a:t>、    需要相当的风险分析评估的专门技术，且成功依赖于这种技术。</a:t>
            </a:r>
            <a:br>
              <a:rPr lang="zh-CN" altLang="en-US" sz="2400">
                <a:latin typeface="Arial" panose="020B0604020202020204" pitchFamily="34" charset="0"/>
              </a:rPr>
            </a:br>
            <a:r>
              <a:rPr lang="en-US" altLang="zh-CN" sz="2400">
                <a:latin typeface="Arial" panose="020B0604020202020204" pitchFamily="34" charset="0"/>
              </a:rPr>
              <a:t>2</a:t>
            </a:r>
            <a:r>
              <a:rPr lang="zh-CN" altLang="en-US" sz="2400">
                <a:latin typeface="Arial" panose="020B0604020202020204" pitchFamily="34" charset="0"/>
              </a:rPr>
              <a:t>、    一个大的没有被发现的风险问题，将会导致问题的发生，可能导致演化的方法失去控制。</a:t>
            </a:r>
            <a:br>
              <a:rPr lang="zh-CN" altLang="en-US" sz="2400">
                <a:latin typeface="Arial" panose="020B0604020202020204" pitchFamily="34" charset="0"/>
              </a:rPr>
            </a:br>
            <a:r>
              <a:rPr lang="en-US" altLang="zh-CN" sz="2400">
                <a:latin typeface="Arial" panose="020B0604020202020204" pitchFamily="34" charset="0"/>
              </a:rPr>
              <a:t>3</a:t>
            </a:r>
            <a:r>
              <a:rPr lang="zh-CN" altLang="en-US" sz="2400">
                <a:latin typeface="Arial" panose="020B0604020202020204" pitchFamily="34" charset="0"/>
              </a:rPr>
              <a:t>、    这种模型应用不广泛，其功效需要进一步的验证。</a:t>
            </a:r>
            <a:br>
              <a:rPr lang="zh-CN" altLang="en-US" sz="2400">
                <a:latin typeface="Arial" panose="020B0604020202020204" pitchFamily="34" charset="0"/>
              </a:rPr>
            </a:br>
            <a:r>
              <a:rPr lang="en-US" altLang="zh-CN" sz="2800">
                <a:solidFill>
                  <a:srgbClr val="FF0000"/>
                </a:solidFill>
                <a:latin typeface="Arial" panose="020B0604020202020204" pitchFamily="34" charset="0"/>
              </a:rPr>
              <a:t>Strong</a:t>
            </a:r>
            <a:r>
              <a:rPr lang="zh-CN" altLang="en-US" sz="2800">
                <a:solidFill>
                  <a:srgbClr val="FF0000"/>
                </a:solidFill>
                <a:latin typeface="Arial" panose="020B0604020202020204" pitchFamily="34" charset="0"/>
              </a:rPr>
              <a:t>：</a:t>
            </a:r>
            <a:br>
              <a:rPr lang="zh-CN" altLang="en-US" sz="2400">
                <a:latin typeface="Arial" panose="020B0604020202020204" pitchFamily="34" charset="0"/>
              </a:rPr>
            </a:br>
            <a:r>
              <a:rPr lang="en-US" altLang="zh-CN" sz="2400">
                <a:latin typeface="Arial" panose="020B0604020202020204" pitchFamily="34" charset="0"/>
              </a:rPr>
              <a:t>1</a:t>
            </a:r>
            <a:r>
              <a:rPr lang="zh-CN" altLang="en-US" sz="2400">
                <a:latin typeface="Arial" panose="020B0604020202020204" pitchFamily="34" charset="0"/>
              </a:rPr>
              <a:t>、对于大型系统及软件的开发，这种模型是一个很好的方法。开发者和客户能够较好地对待和理解每一个演化级别上的风险。</a:t>
            </a: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463550" y="458788"/>
            <a:ext cx="3518593" cy="70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</a:t>
            </a:r>
          </a:p>
        </p:txBody>
      </p:sp>
    </p:spTree>
  </p:cSld>
  <p:clrMapOvr>
    <a:masterClrMapping/>
  </p:clrMapOvr>
  <p:transition>
    <p:pull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566738" y="368300"/>
            <a:ext cx="441960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其它过程模型</a:t>
            </a:r>
            <a:endParaRPr lang="en-US" altLang="zh-CN" sz="40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457200" y="1898650"/>
            <a:ext cx="8686800" cy="317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喷泉模型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P21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Rational 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统一过程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P22</a:t>
            </a:r>
          </a:p>
          <a:p>
            <a:pPr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敏捷开发过程与极限编程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P25</a:t>
            </a:r>
          </a:p>
          <a:p>
            <a:pPr>
              <a:lnSpc>
                <a:spcPct val="13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微软过程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P29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206375" y="233363"/>
            <a:ext cx="8937625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1.8 Methods of software design   and development</a:t>
            </a: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701675" y="1808163"/>
            <a:ext cx="8191500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lvl="1">
              <a:lnSpc>
                <a:spcPct val="130000"/>
              </a:lnSpc>
              <a:buClr>
                <a:srgbClr val="FF2348"/>
              </a:buClr>
              <a:buFont typeface="Wingdings" panose="05000000000000000000" pitchFamily="2" charset="2"/>
              <a:buChar char="o"/>
            </a:pPr>
            <a:r>
              <a:rPr kumimoji="1" lang="zh-CN" altLang="en-US" sz="2400">
                <a:latin typeface="宋体" panose="02010600030101010101" pitchFamily="2" charset="-122"/>
              </a:rPr>
              <a:t> 面向机器编程</a:t>
            </a:r>
            <a:endParaRPr kumimoji="1" lang="en-US" altLang="zh-CN" sz="2400">
              <a:latin typeface="宋体" panose="02010600030101010101" pitchFamily="2" charset="-122"/>
            </a:endParaRPr>
          </a:p>
          <a:p>
            <a:pPr lvl="1">
              <a:lnSpc>
                <a:spcPct val="130000"/>
              </a:lnSpc>
              <a:buClr>
                <a:srgbClr val="FF2348"/>
              </a:buClr>
              <a:buFont typeface="Wingdings" panose="05000000000000000000" pitchFamily="2" charset="2"/>
              <a:buChar char="o"/>
            </a:pPr>
            <a:r>
              <a:rPr kumimoji="1" lang="zh-CN" altLang="en-US" sz="2400">
                <a:latin typeface="宋体" panose="02010600030101010101" pitchFamily="2" charset="-122"/>
              </a:rPr>
              <a:t> </a:t>
            </a:r>
            <a:r>
              <a:rPr kumimoji="1"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结构化方法 （</a:t>
            </a:r>
            <a:r>
              <a:rPr kumimoji="1" lang="en-US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structure method)</a:t>
            </a:r>
            <a:endParaRPr kumimoji="1" lang="en-US" altLang="zh-CN" sz="240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lvl="1">
              <a:lnSpc>
                <a:spcPct val="130000"/>
              </a:lnSpc>
              <a:buClr>
                <a:srgbClr val="FF2348"/>
              </a:buClr>
              <a:buFont typeface="Wingdings" panose="05000000000000000000" pitchFamily="2" charset="2"/>
              <a:buChar char="o"/>
            </a:pPr>
            <a:r>
              <a:rPr kumimoji="1" lang="en-US" altLang="zh-CN" sz="2400">
                <a:latin typeface="宋体" panose="02010600030101010101" pitchFamily="2" charset="-122"/>
              </a:rPr>
              <a:t> </a:t>
            </a:r>
            <a:r>
              <a:rPr kumimoji="1" lang="zh-CN" altLang="en-US" sz="2400">
                <a:latin typeface="宋体" panose="02010600030101010101" pitchFamily="2" charset="-122"/>
              </a:rPr>
              <a:t>面向数据结构方法</a:t>
            </a:r>
            <a:r>
              <a:rPr kumimoji="1" lang="en-US" altLang="zh-CN" sz="2400">
                <a:latin typeface="宋体" panose="02010600030101010101" pitchFamily="2" charset="-122"/>
              </a:rPr>
              <a:t>(data oriented)</a:t>
            </a:r>
          </a:p>
          <a:p>
            <a:pPr lvl="1">
              <a:lnSpc>
                <a:spcPct val="130000"/>
              </a:lnSpc>
              <a:buClr>
                <a:srgbClr val="FF2348"/>
              </a:buClr>
              <a:buFont typeface="Wingdings" panose="05000000000000000000" pitchFamily="2" charset="2"/>
              <a:buChar char="o"/>
            </a:pPr>
            <a:r>
              <a:rPr kumimoji="1" lang="en-US" altLang="zh-CN" sz="2400">
                <a:latin typeface="宋体" panose="02010600030101010101" pitchFamily="2" charset="-122"/>
              </a:rPr>
              <a:t> </a:t>
            </a:r>
            <a:r>
              <a:rPr kumimoji="1"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面向对象方法  </a:t>
            </a:r>
            <a:r>
              <a:rPr kumimoji="1"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(object oriented)</a:t>
            </a:r>
          </a:p>
          <a:p>
            <a:pPr lvl="1">
              <a:lnSpc>
                <a:spcPct val="130000"/>
              </a:lnSpc>
              <a:buClr>
                <a:srgbClr val="FF2348"/>
              </a:buClr>
              <a:buFont typeface="Wingdings" panose="05000000000000000000" pitchFamily="2" charset="2"/>
              <a:buChar char="o"/>
            </a:pPr>
            <a:r>
              <a:rPr kumimoji="1" lang="zh-CN" altLang="en-US" sz="2400">
                <a:latin typeface="宋体" panose="02010600030101010101" pitchFamily="2" charset="-122"/>
              </a:rPr>
              <a:t> 面向构件方法 （</a:t>
            </a:r>
            <a:r>
              <a:rPr kumimoji="1" lang="en-US" altLang="zh-CN" sz="2400">
                <a:latin typeface="宋体" panose="02010600030101010101" pitchFamily="2" charset="-122"/>
              </a:rPr>
              <a:t>component oriented ) </a:t>
            </a:r>
          </a:p>
          <a:p>
            <a:pPr lvl="1">
              <a:lnSpc>
                <a:spcPct val="130000"/>
              </a:lnSpc>
              <a:buClr>
                <a:srgbClr val="FF2348"/>
              </a:buClr>
              <a:buFont typeface="Wingdings" panose="05000000000000000000" pitchFamily="2" charset="2"/>
              <a:buChar char="o"/>
            </a:pPr>
            <a:r>
              <a:rPr kumimoji="1" lang="zh-CN" altLang="en-US" sz="2400">
                <a:latin typeface="宋体" panose="02010600030101010101" pitchFamily="2" charset="-122"/>
              </a:rPr>
              <a:t> 面向方面 </a:t>
            </a:r>
            <a:r>
              <a:rPr kumimoji="1" lang="en-US" altLang="zh-CN" sz="2400">
                <a:latin typeface="宋体" panose="02010600030101010101" pitchFamily="2" charset="-122"/>
              </a:rPr>
              <a:t>(aspect oriented )</a:t>
            </a:r>
          </a:p>
          <a:p>
            <a:pPr lvl="1">
              <a:lnSpc>
                <a:spcPct val="130000"/>
              </a:lnSpc>
              <a:buClr>
                <a:srgbClr val="FF2348"/>
              </a:buClr>
              <a:buFont typeface="Wingdings" panose="05000000000000000000" pitchFamily="2" charset="2"/>
              <a:buChar char="o"/>
            </a:pPr>
            <a:r>
              <a:rPr kumimoji="1" lang="en-US" altLang="zh-CN" sz="2400">
                <a:latin typeface="宋体" panose="02010600030101010101" pitchFamily="2" charset="-122"/>
              </a:rPr>
              <a:t> </a:t>
            </a:r>
            <a:r>
              <a:rPr kumimoji="1" lang="zh-CN" altLang="en-US" sz="2400">
                <a:latin typeface="宋体" panose="02010600030101010101" pitchFamily="2" charset="-122"/>
              </a:rPr>
              <a:t>面向</a:t>
            </a:r>
            <a:r>
              <a:rPr kumimoji="1" lang="en-US" altLang="zh-CN" sz="2400">
                <a:latin typeface="宋体" panose="02010600030101010101" pitchFamily="2" charset="-122"/>
              </a:rPr>
              <a:t>agent </a:t>
            </a:r>
          </a:p>
          <a:p>
            <a:pPr lvl="1">
              <a:lnSpc>
                <a:spcPct val="130000"/>
              </a:lnSpc>
              <a:buClr>
                <a:srgbClr val="FF2348"/>
              </a:buClr>
              <a:buFont typeface="Wingdings" panose="05000000000000000000" pitchFamily="2" charset="2"/>
              <a:buChar char="o"/>
            </a:pPr>
            <a:r>
              <a:rPr kumimoji="1" lang="en-US" altLang="zh-CN" sz="2400">
                <a:latin typeface="宋体" panose="02010600030101010101" pitchFamily="2" charset="-122"/>
              </a:rPr>
              <a:t> </a:t>
            </a:r>
            <a:r>
              <a:rPr kumimoji="1" lang="zh-CN" altLang="en-US" sz="2400">
                <a:latin typeface="宋体" panose="02010600030101010101" pitchFamily="2" charset="-122"/>
              </a:rPr>
              <a:t>面向服务 （</a:t>
            </a:r>
            <a:r>
              <a:rPr kumimoji="1" lang="en-US" altLang="zh-CN" sz="2400">
                <a:latin typeface="宋体" panose="02010600030101010101" pitchFamily="2" charset="-122"/>
              </a:rPr>
              <a:t>service oriented )</a:t>
            </a:r>
          </a:p>
          <a:p>
            <a:pPr lvl="1">
              <a:lnSpc>
                <a:spcPct val="130000"/>
              </a:lnSpc>
              <a:buClr>
                <a:srgbClr val="FF2348"/>
              </a:buClr>
              <a:buFont typeface="Wingdings" panose="05000000000000000000" pitchFamily="2" charset="2"/>
              <a:buChar char="o"/>
            </a:pPr>
            <a:r>
              <a:rPr kumimoji="1" lang="en-US" altLang="zh-CN" sz="2400">
                <a:solidFill>
                  <a:srgbClr val="0000FF"/>
                </a:solidFill>
                <a:latin typeface="宋体" panose="02010600030101010101" pitchFamily="2" charset="-122"/>
              </a:rPr>
              <a:t> </a:t>
            </a:r>
            <a:r>
              <a:rPr kumimoji="1" lang="zh-CN" altLang="en-US" sz="2400">
                <a:solidFill>
                  <a:srgbClr val="0000FF"/>
                </a:solidFill>
                <a:latin typeface="宋体" panose="02010600030101010101" pitchFamily="2" charset="-122"/>
              </a:rPr>
              <a:t>基于搜索的软件编程开发方法</a:t>
            </a:r>
            <a:endParaRPr kumimoji="1" lang="en-US" altLang="zh-CN" sz="280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pull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503238" y="1898650"/>
            <a:ext cx="8640762" cy="487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zh-CN" sz="2800" dirty="0">
                <a:latin typeface="Times New Roman" panose="02020603050405020304" pitchFamily="18" charset="0"/>
              </a:rPr>
              <a:t>also named  as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process</a:t>
            </a:r>
            <a:r>
              <a:rPr lang="en-US" altLang="zh-CN" sz="2800" dirty="0">
                <a:latin typeface="Times New Roman" panose="02020603050405020304" pitchFamily="18" charset="0"/>
              </a:rPr>
              <a:t> oriented method, or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function</a:t>
            </a:r>
            <a:r>
              <a:rPr lang="en-US" altLang="zh-CN" sz="2800" dirty="0">
                <a:latin typeface="Times New Roman" panose="02020603050405020304" pitchFamily="18" charset="0"/>
              </a:rPr>
              <a:t> oriented method</a:t>
            </a:r>
          </a:p>
          <a:p>
            <a:pPr eaLnBrk="1" hangingPunct="1">
              <a:lnSpc>
                <a:spcPct val="140000"/>
              </a:lnSpc>
              <a:spcBef>
                <a:spcPct val="50000"/>
              </a:spcBef>
              <a:buClrTx/>
              <a:buFont typeface="Wingdings" panose="05000000000000000000" pitchFamily="2" charset="2"/>
              <a:buChar char="ü"/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features:</a:t>
            </a:r>
          </a:p>
          <a:p>
            <a:pPr eaLnBrk="1" hangingPunct="1">
              <a:spcBef>
                <a:spcPct val="0"/>
              </a:spcBef>
              <a:buClrTx/>
              <a:buSzPct val="90000"/>
              <a:buFont typeface="Symbol" panose="05050102010706020507" pitchFamily="18" charset="2"/>
              <a:buNone/>
            </a:pPr>
            <a:r>
              <a:rPr lang="en-US" altLang="zh-CN" sz="2800" dirty="0">
                <a:latin typeface="Times New Roman" panose="02020603050405020304" pitchFamily="18" charset="0"/>
              </a:rPr>
              <a:t>    proposed in 60’, matured in 70’, successful in 80’,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ClrTx/>
              <a:buSzPct val="90000"/>
              <a:buFont typeface="Symbol" panose="05050102010706020507" pitchFamily="18" charset="2"/>
              <a:buNone/>
            </a:pPr>
            <a:r>
              <a:rPr lang="en-US" altLang="zh-CN" sz="2800" dirty="0">
                <a:latin typeface="Times New Roman" panose="02020603050405020304" pitchFamily="18" charset="0"/>
              </a:rPr>
              <a:t>    basic, </a:t>
            </a:r>
            <a:r>
              <a:rPr lang="en-US" altLang="zh-CN" sz="2800" dirty="0" err="1">
                <a:latin typeface="Times New Roman" panose="02020603050405020304" pitchFamily="18" charset="0"/>
              </a:rPr>
              <a:t>fortran</a:t>
            </a:r>
            <a:r>
              <a:rPr lang="en-US" altLang="zh-CN" sz="2800" dirty="0">
                <a:latin typeface="Times New Roman" panose="02020603050405020304" pitchFamily="18" charset="0"/>
              </a:rPr>
              <a:t>, </a:t>
            </a:r>
            <a:r>
              <a:rPr lang="en-US" altLang="zh-CN" sz="2800" dirty="0" err="1">
                <a:latin typeface="Times New Roman" panose="02020603050405020304" pitchFamily="18" charset="0"/>
              </a:rPr>
              <a:t>cobol</a:t>
            </a:r>
            <a:r>
              <a:rPr lang="en-US" altLang="zh-CN" sz="2800" dirty="0">
                <a:latin typeface="Times New Roman" panose="02020603050405020304" pitchFamily="18" charset="0"/>
              </a:rPr>
              <a:t>, c language</a:t>
            </a:r>
          </a:p>
          <a:p>
            <a:pPr eaLnBrk="1" hangingPunct="1">
              <a:spcBef>
                <a:spcPct val="0"/>
              </a:spcBef>
              <a:buClrTx/>
              <a:buSzPct val="90000"/>
              <a:buFont typeface="Symbol" panose="05050102010706020507" pitchFamily="18" charset="2"/>
              <a:buNone/>
            </a:pPr>
            <a:r>
              <a:rPr lang="en-US" altLang="zh-CN" sz="2800" dirty="0">
                <a:latin typeface="Times New Roman" panose="02020603050405020304" pitchFamily="18" charset="0"/>
              </a:rPr>
              <a:t>    real-time, computer system software,  control software,</a:t>
            </a:r>
          </a:p>
          <a:p>
            <a:pPr eaLnBrk="1" hangingPunct="1">
              <a:spcBef>
                <a:spcPct val="0"/>
              </a:spcBef>
              <a:buClrTx/>
              <a:buSzPct val="90000"/>
              <a:buFont typeface="Symbol" panose="05050102010706020507" pitchFamily="18" charset="2"/>
              <a:buNone/>
            </a:pPr>
            <a:r>
              <a:rPr lang="en-US" altLang="zh-CN" sz="2800" dirty="0">
                <a:latin typeface="Times New Roman" panose="02020603050405020304" pitchFamily="18" charset="0"/>
              </a:rPr>
              <a:t>    simple, easy to study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endParaRPr lang="zh-CN" altLang="en-US" sz="2800" b="0" dirty="0">
              <a:latin typeface="Times New Roman" panose="02020603050405020304" pitchFamily="18" charset="0"/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431800" y="413665"/>
            <a:ext cx="84169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altLang="zh-CN" sz="4000" b="0" dirty="0">
                <a:latin typeface="Times New Roman" panose="02020603050405020304" pitchFamily="18" charset="0"/>
              </a:rPr>
              <a:t> </a:t>
            </a: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 oriented method</a:t>
            </a:r>
          </a:p>
        </p:txBody>
      </p:sp>
    </p:spTree>
  </p:cSld>
  <p:clrMapOvr>
    <a:masterClrMapping/>
  </p:clrMapOvr>
  <p:transition>
    <p:pull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zh-CN" altLang="en-US" sz="1800" b="0">
              <a:latin typeface="Arial" panose="020B0604020202020204" pitchFamily="34" charset="0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341313" y="413665"/>
            <a:ext cx="86407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object oriented method</a:t>
            </a:r>
            <a:endParaRPr lang="zh-CN" altLang="en-US" sz="4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522288" y="2033588"/>
            <a:ext cx="8964612" cy="436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Main concepts: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2800">
                <a:latin typeface="Times New Roman" panose="02020603050405020304" pitchFamily="18" charset="0"/>
              </a:rPr>
              <a:t>object, class, encapsulation, inheritance, message,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2800">
                <a:latin typeface="Times New Roman" panose="02020603050405020304" pitchFamily="18" charset="0"/>
              </a:rPr>
              <a:t>80’, 90’, 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2800">
                <a:latin typeface="Times New Roman" panose="02020603050405020304" pitchFamily="18" charset="0"/>
              </a:rPr>
              <a:t>c++, java, UML, Rose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2800">
                <a:latin typeface="Times New Roman" panose="02020603050405020304" pitchFamily="18" charset="0"/>
              </a:rPr>
              <a:t>strong programming capability, easy to maintain, 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2800">
                <a:latin typeface="Times New Roman" panose="02020603050405020304" pitchFamily="18" charset="0"/>
              </a:rPr>
              <a:t>interactive network/Internet application programs.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zh-CN" altLang="en-US" sz="2800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zh-CN" altLang="en-US" sz="1800" b="0">
              <a:latin typeface="Arial" panose="020B0604020202020204" pitchFamily="34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611188" y="458788"/>
            <a:ext cx="82359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 data oriented method</a:t>
            </a:r>
            <a:r>
              <a:rPr lang="en-US" altLang="zh-CN" sz="2800" b="0">
                <a:latin typeface="Times New Roman" panose="02020603050405020304" pitchFamily="18" charset="0"/>
              </a:rPr>
              <a:t> </a:t>
            </a:r>
            <a:endParaRPr lang="en-US" altLang="zh-CN" sz="2800" b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762000" y="1676400"/>
            <a:ext cx="8266113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800" b="0"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3200">
                <a:latin typeface="Times New Roman" panose="02020603050405020304" pitchFamily="18" charset="0"/>
              </a:rPr>
              <a:t>80, 90, Oracle, Sybase, Informix, DB2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zh-CN" sz="320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3200">
                <a:latin typeface="Times New Roman" panose="02020603050405020304" pitchFamily="18" charset="0"/>
              </a:rPr>
              <a:t>powerdesigner, OracleDesigner, 4GL,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zh-CN" sz="320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3200">
                <a:latin typeface="Times New Roman" panose="02020603050405020304" pitchFamily="18" charset="0"/>
              </a:rPr>
              <a:t> easy to understand, MIS</a:t>
            </a:r>
            <a:endParaRPr lang="en-US" altLang="zh-CN" sz="280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spcBef>
                <a:spcPct val="0"/>
              </a:spcBef>
              <a:buClrTx/>
              <a:buFont typeface="Symbol" panose="05050102010706020507" pitchFamily="18" charset="2"/>
              <a:buNone/>
            </a:pPr>
            <a:r>
              <a:rPr lang="en-US" altLang="zh-CN" sz="2800" b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</a:p>
        </p:txBody>
      </p:sp>
    </p:spTree>
  </p:cSld>
  <p:clrMapOvr>
    <a:masterClrMapping/>
  </p:clrMapOvr>
  <p:transition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41313" y="368660"/>
            <a:ext cx="880268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4400" dirty="0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1.7  </a:t>
            </a:r>
            <a:r>
              <a:rPr lang="en-GB" altLang="zh-CN" sz="4400" dirty="0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Software Process Model</a:t>
            </a:r>
            <a:endParaRPr lang="en-US" altLang="zh-CN" sz="4400" dirty="0">
              <a:solidFill>
                <a:srgbClr val="0000FF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76250" y="1854200"/>
            <a:ext cx="88392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Software process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a set of activities and associated results which produce a software product.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ClrTx/>
              <a:buFontTx/>
              <a:buNone/>
            </a:pP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软件过程是为了开发和生产软件所需完成的一系列任务的框架，它规定了完成各个任务的步骤。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ClrTx/>
              <a:buFontTx/>
              <a:buNone/>
            </a:pP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22288" y="4421188"/>
            <a:ext cx="8686800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Software process model</a:t>
            </a: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 is a simplified description of a software process which is presented from a particular perspective.</a:t>
            </a:r>
            <a:r>
              <a:rPr lang="en-US" altLang="zh-CN" sz="3200" b="0">
                <a:latin typeface="Arial" panose="020B0604020202020204" pitchFamily="34" charset="0"/>
              </a:rPr>
              <a:t>         </a:t>
            </a:r>
            <a:endParaRPr lang="zh-CN" altLang="en-US" sz="2800" b="0">
              <a:latin typeface="Arial" panose="020B0604020202020204" pitchFamily="34" charset="0"/>
            </a:endParaRPr>
          </a:p>
        </p:txBody>
      </p:sp>
      <p:sp>
        <p:nvSpPr>
          <p:cNvPr id="7173" name="矩形 1"/>
          <p:cNvSpPr>
            <a:spLocks noChangeArrowheads="1"/>
          </p:cNvSpPr>
          <p:nvPr/>
        </p:nvSpPr>
        <p:spPr bwMode="auto">
          <a:xfrm>
            <a:off x="566738" y="6149975"/>
            <a:ext cx="57134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Model:  </a:t>
            </a:r>
            <a:r>
              <a:rPr lang="en-US" altLang="zh-CN" sz="2800" b="0">
                <a:solidFill>
                  <a:srgbClr val="000000"/>
                </a:solidFill>
                <a:latin typeface="Arial" panose="020B0604020202020204" pitchFamily="34" charset="0"/>
              </a:rPr>
              <a:t>Abstraction, framework, </a:t>
            </a:r>
            <a:endParaRPr lang="zh-CN" altLang="en-US" sz="28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zh-CN" altLang="en-US" sz="1800" b="0">
              <a:latin typeface="Arial" panose="020B0604020202020204" pitchFamily="34" charset="0"/>
            </a:endParaRP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431800" y="503238"/>
            <a:ext cx="89646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1.9  Principles of Software Engineering</a:t>
            </a:r>
            <a:r>
              <a:rPr lang="en-US" altLang="zh-CN" sz="1800" b="0">
                <a:latin typeface="Arial" panose="020B0604020202020204" pitchFamily="34" charset="0"/>
              </a:rPr>
              <a:t> </a:t>
            </a:r>
            <a:endParaRPr lang="zh-CN" altLang="en-US" sz="1800" b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pull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304800" y="1741760"/>
            <a:ext cx="8839200" cy="492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30000"/>
              </a:spcBef>
              <a:buClr>
                <a:srgbClr val="FF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 the life-cycle is divided separate phases, which manage software development.</a:t>
            </a:r>
          </a:p>
          <a:p>
            <a:pPr eaLnBrk="1" hangingPunct="1">
              <a:spcBef>
                <a:spcPct val="30000"/>
              </a:spcBef>
              <a:buClr>
                <a:srgbClr val="FF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 audit in every phase</a:t>
            </a:r>
          </a:p>
          <a:p>
            <a:pPr eaLnBrk="1" hangingPunct="1">
              <a:spcBef>
                <a:spcPct val="30000"/>
              </a:spcBef>
              <a:buClr>
                <a:srgbClr val="FF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(3)strictly performing product and version control</a:t>
            </a:r>
          </a:p>
          <a:p>
            <a:pPr eaLnBrk="1" hangingPunct="1">
              <a:spcBef>
                <a:spcPct val="30000"/>
              </a:spcBef>
              <a:buClr>
                <a:srgbClr val="FF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(4)employing modern program design technology</a:t>
            </a:r>
          </a:p>
          <a:p>
            <a:pPr eaLnBrk="1" hangingPunct="1">
              <a:spcBef>
                <a:spcPct val="30000"/>
              </a:spcBef>
              <a:buClr>
                <a:srgbClr val="FF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(5)program results should be inspected clearly, documents needed</a:t>
            </a:r>
          </a:p>
          <a:p>
            <a:pPr eaLnBrk="1" hangingPunct="1">
              <a:spcBef>
                <a:spcPct val="30000"/>
              </a:spcBef>
              <a:buClr>
                <a:srgbClr val="FF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(6)software development team has small members but competent.</a:t>
            </a:r>
          </a:p>
          <a:p>
            <a:pPr eaLnBrk="1" hangingPunct="1">
              <a:spcBef>
                <a:spcPct val="30000"/>
              </a:spcBef>
              <a:buClr>
                <a:srgbClr val="FF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(7)increasingly improving experience and technology day after day</a:t>
            </a:r>
          </a:p>
          <a:p>
            <a:pPr eaLnBrk="1" hangingPunct="1">
              <a:spcBef>
                <a:spcPct val="30000"/>
              </a:spcBef>
              <a:buClr>
                <a:srgbClr val="FF00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(8)two-eight law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566555" y="368660"/>
            <a:ext cx="53546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 rules</a:t>
            </a:r>
            <a:endParaRPr lang="zh-CN" altLang="en-US" sz="1800" b="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pull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4"/>
          <p:cNvSpPr txBox="1">
            <a:spLocks noChangeArrowheads="1"/>
          </p:cNvSpPr>
          <p:nvPr/>
        </p:nvSpPr>
        <p:spPr bwMode="auto">
          <a:xfrm>
            <a:off x="611188" y="1631950"/>
            <a:ext cx="8532812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kumimoji="1"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(1) </a:t>
            </a: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用分阶段的生命周期计划严格管理软件工程过程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kumimoji="1"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(2) </a:t>
            </a: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坚持在软件工程过程中进行阶段评审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kumimoji="1"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(3) </a:t>
            </a: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实行严格的产品控制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kumimoji="1"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(4) </a:t>
            </a: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采用现代的开发技术进行软件的设计与开发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kumimoji="1"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(5) </a:t>
            </a: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工作结果应当是能够清楚地审查的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kumimoji="1"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(6) </a:t>
            </a: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开发小组的人员应该“少而精”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kumimoji="1"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(7) </a:t>
            </a: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承认不断改进软件工程实践的必要性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kumimoji="1"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(8)  2-8</a:t>
            </a: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定理</a:t>
            </a:r>
          </a:p>
        </p:txBody>
      </p:sp>
      <p:sp>
        <p:nvSpPr>
          <p:cNvPr id="46083" name="Text Box 5"/>
          <p:cNvSpPr txBox="1">
            <a:spLocks noChangeArrowheads="1"/>
          </p:cNvSpPr>
          <p:nvPr/>
        </p:nvSpPr>
        <p:spPr bwMode="auto">
          <a:xfrm>
            <a:off x="566738" y="503238"/>
            <a:ext cx="5846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软件工程的 </a:t>
            </a:r>
            <a:r>
              <a:rPr lang="en-US" altLang="zh-CN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项基本原则</a:t>
            </a:r>
          </a:p>
        </p:txBody>
      </p:sp>
    </p:spTree>
  </p:cSld>
  <p:clrMapOvr>
    <a:masterClrMapping/>
  </p:clrMapOvr>
  <p:transition>
    <p:pull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zh-CN" altLang="en-US" sz="1800" b="0">
              <a:latin typeface="Arial" panose="020B0604020202020204" pitchFamily="34" charset="0"/>
            </a:endParaRP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503238" y="1989138"/>
            <a:ext cx="8640762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200"/>
              </a:spcBef>
              <a:buClrTx/>
              <a:buFontTx/>
              <a:buNone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80% finished task, but 20%  not in fact, </a:t>
            </a:r>
          </a:p>
          <a:p>
            <a:pPr eaLnBrk="1" hangingPunct="1">
              <a:spcBef>
                <a:spcPts val="1200"/>
              </a:spcBef>
              <a:buClrTx/>
              <a:buFontTx/>
              <a:buNone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80% fault in 20% codes, </a:t>
            </a:r>
          </a:p>
          <a:p>
            <a:pPr eaLnBrk="1" hangingPunct="1">
              <a:spcBef>
                <a:spcPts val="1200"/>
              </a:spcBef>
              <a:buClrTx/>
              <a:buFontTx/>
              <a:buNone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20% modules implement 80% functions, </a:t>
            </a:r>
          </a:p>
          <a:p>
            <a:pPr eaLnBrk="1" hangingPunct="1">
              <a:spcBef>
                <a:spcPts val="1200"/>
              </a:spcBef>
              <a:buClrTx/>
              <a:buFontTx/>
              <a:buNone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20% persons solve 80% issues, </a:t>
            </a:r>
          </a:p>
          <a:p>
            <a:pPr eaLnBrk="1" hangingPunct="1">
              <a:spcBef>
                <a:spcPts val="1200"/>
              </a:spcBef>
              <a:buClrTx/>
              <a:buFontTx/>
              <a:buNone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80% information function spend 20% investment.</a:t>
            </a:r>
          </a:p>
          <a:p>
            <a:pPr eaLnBrk="1" hangingPunct="1">
              <a:spcBef>
                <a:spcPts val="1200"/>
              </a:spcBef>
              <a:buClrTx/>
              <a:buFontTx/>
              <a:buNone/>
            </a:pP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200"/>
              </a:spcBef>
              <a:buClrTx/>
              <a:buFontTx/>
              <a:buNone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Till today, these rules are effective/valid yet</a:t>
            </a: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611188" y="323850"/>
            <a:ext cx="198755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2-8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定理</a:t>
            </a:r>
          </a:p>
        </p:txBody>
      </p:sp>
    </p:spTree>
  </p:cSld>
  <p:clrMapOvr>
    <a:masterClrMapping/>
  </p:clrMapOvr>
  <p:transition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6"/>
          <p:cNvSpPr txBox="1">
            <a:spLocks/>
          </p:cNvSpPr>
          <p:nvPr/>
        </p:nvSpPr>
        <p:spPr bwMode="auto">
          <a:xfrm>
            <a:off x="573088" y="323850"/>
            <a:ext cx="8229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511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30083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655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9227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软件过程</a:t>
            </a:r>
          </a:p>
        </p:txBody>
      </p:sp>
      <p:sp>
        <p:nvSpPr>
          <p:cNvPr id="4" name="标题 6"/>
          <p:cNvSpPr txBox="1">
            <a:spLocks/>
          </p:cNvSpPr>
          <p:nvPr/>
        </p:nvSpPr>
        <p:spPr>
          <a:xfrm>
            <a:off x="862013" y="2290840"/>
            <a:ext cx="1028700" cy="56673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  <a:cs typeface="Times New Roman" panose="02020603050405020304" pitchFamily="18" charset="0"/>
              </a:rPr>
              <a:t>问题</a:t>
            </a:r>
          </a:p>
        </p:txBody>
      </p:sp>
      <p:sp>
        <p:nvSpPr>
          <p:cNvPr id="8196" name="圆角矩形 5"/>
          <p:cNvSpPr>
            <a:spLocks noChangeArrowheads="1"/>
          </p:cNvSpPr>
          <p:nvPr/>
        </p:nvSpPr>
        <p:spPr bwMode="auto">
          <a:xfrm>
            <a:off x="611188" y="2182890"/>
            <a:ext cx="1530350" cy="900112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" name="标题 6"/>
          <p:cNvSpPr txBox="1">
            <a:spLocks/>
          </p:cNvSpPr>
          <p:nvPr/>
        </p:nvSpPr>
        <p:spPr>
          <a:xfrm>
            <a:off x="6038850" y="2290840"/>
            <a:ext cx="1028700" cy="56673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  <a:cs typeface="Times New Roman" panose="02020603050405020304" pitchFamily="18" charset="0"/>
              </a:rPr>
              <a:t>目标</a:t>
            </a:r>
          </a:p>
        </p:txBody>
      </p:sp>
      <p:sp>
        <p:nvSpPr>
          <p:cNvPr id="8198" name="圆角矩形 7"/>
          <p:cNvSpPr>
            <a:spLocks noChangeArrowheads="1"/>
          </p:cNvSpPr>
          <p:nvPr/>
        </p:nvSpPr>
        <p:spPr bwMode="auto">
          <a:xfrm>
            <a:off x="5788025" y="2182890"/>
            <a:ext cx="1530350" cy="900112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cxnSp>
        <p:nvCxnSpPr>
          <p:cNvPr id="20" name="直接箭头连接符 19"/>
          <p:cNvCxnSpPr/>
          <p:nvPr/>
        </p:nvCxnSpPr>
        <p:spPr>
          <a:xfrm>
            <a:off x="2141538" y="2273377"/>
            <a:ext cx="3646487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2141538" y="2633740"/>
            <a:ext cx="3646487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>
            <a:off x="2141538" y="3038552"/>
            <a:ext cx="3646487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" name="标题 6"/>
          <p:cNvSpPr txBox="1">
            <a:spLocks/>
          </p:cNvSpPr>
          <p:nvPr/>
        </p:nvSpPr>
        <p:spPr>
          <a:xfrm>
            <a:off x="2816225" y="1730452"/>
            <a:ext cx="2338388" cy="56673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方法和过程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1</a:t>
            </a:r>
            <a:endParaRPr lang="zh-CN" altLang="en-US" sz="2800" dirty="0">
              <a:solidFill>
                <a:schemeClr val="tx1"/>
              </a:solidFill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7" name="标题 6"/>
          <p:cNvSpPr txBox="1">
            <a:spLocks/>
          </p:cNvSpPr>
          <p:nvPr/>
        </p:nvSpPr>
        <p:spPr>
          <a:xfrm>
            <a:off x="2816225" y="2997277"/>
            <a:ext cx="2338388" cy="56673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方法和过程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n</a:t>
            </a:r>
            <a:endParaRPr lang="zh-CN" altLang="en-US" sz="2800" dirty="0">
              <a:solidFill>
                <a:schemeClr val="tx1"/>
              </a:solidFill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8204" name="图片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443" y="3969060"/>
            <a:ext cx="1439862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标题 6"/>
          <p:cNvSpPr txBox="1">
            <a:spLocks/>
          </p:cNvSpPr>
          <p:nvPr/>
        </p:nvSpPr>
        <p:spPr>
          <a:xfrm>
            <a:off x="701674" y="3924055"/>
            <a:ext cx="4140355" cy="112535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marL="457200" indent="-457200" eaLnBrk="1" hangingPunct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  <a:cs typeface="Times New Roman" panose="02020603050405020304" pitchFamily="18" charset="0"/>
              </a:rPr>
              <a:t>麦当劳快餐质量保证，每个店的味道一样</a:t>
            </a:r>
          </a:p>
        </p:txBody>
      </p:sp>
      <p:pic>
        <p:nvPicPr>
          <p:cNvPr id="8206" name="图片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810" y="5351463"/>
            <a:ext cx="1914525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标题 6"/>
          <p:cNvSpPr txBox="1">
            <a:spLocks/>
          </p:cNvSpPr>
          <p:nvPr/>
        </p:nvSpPr>
        <p:spPr>
          <a:xfrm>
            <a:off x="745892" y="5499230"/>
            <a:ext cx="3781103" cy="114390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marL="457200" indent="-457200" eaLnBrk="1" hangingPunct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  <a:cs typeface="Times New Roman" panose="02020603050405020304" pitchFamily="18" charset="0"/>
              </a:rPr>
              <a:t>学生择校读书过程，不输在起步线上</a:t>
            </a:r>
          </a:p>
        </p:txBody>
      </p:sp>
    </p:spTree>
  </p:cSld>
  <p:clrMapOvr>
    <a:masterClrMapping/>
  </p:clrMapOvr>
  <p:transition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746125" y="1719263"/>
            <a:ext cx="74676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60000"/>
              </a:lnSpc>
              <a:spcBef>
                <a:spcPct val="0"/>
              </a:spcBef>
              <a:buClr>
                <a:srgbClr val="FF0000"/>
              </a:buClr>
            </a:pPr>
            <a:r>
              <a:rPr lang="en-US" altLang="zh-CN" sz="3200" b="0">
                <a:latin typeface="Arial" panose="020B0604020202020204" pitchFamily="34" charset="0"/>
              </a:rPr>
              <a:t>linear model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Clr>
                <a:srgbClr val="FF0000"/>
              </a:buClr>
            </a:pPr>
            <a:r>
              <a:rPr lang="en-US" altLang="zh-CN" sz="3200" b="0">
                <a:latin typeface="Arial" panose="020B0604020202020204" pitchFamily="34" charset="0"/>
              </a:rPr>
              <a:t>iterative model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Clr>
                <a:srgbClr val="FF0000"/>
              </a:buClr>
            </a:pPr>
            <a:r>
              <a:rPr lang="en-US" altLang="zh-CN" sz="3200" b="0">
                <a:latin typeface="Arial" panose="020B0604020202020204" pitchFamily="34" charset="0"/>
              </a:rPr>
              <a:t>incremental model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Clr>
                <a:srgbClr val="FF0000"/>
              </a:buClr>
            </a:pPr>
            <a:r>
              <a:rPr lang="en-US" altLang="zh-CN" sz="3200" b="0">
                <a:latin typeface="Arial" panose="020B0604020202020204" pitchFamily="34" charset="0"/>
              </a:rPr>
              <a:t>automatic transformation model</a:t>
            </a:r>
          </a:p>
          <a:p>
            <a:pPr eaLnBrk="1" hangingPunct="1">
              <a:lnSpc>
                <a:spcPct val="160000"/>
              </a:lnSpc>
              <a:spcBef>
                <a:spcPct val="0"/>
              </a:spcBef>
              <a:buClr>
                <a:srgbClr val="FF0000"/>
              </a:buClr>
            </a:pPr>
            <a:r>
              <a:rPr lang="en-US" altLang="zh-CN" sz="3200" b="0">
                <a:latin typeface="Arial" panose="020B0604020202020204" pitchFamily="34" charset="0"/>
              </a:rPr>
              <a:t>……</a:t>
            </a:r>
            <a:endParaRPr lang="en-US" altLang="zh-CN" sz="2800" b="0">
              <a:latin typeface="Times New Roman" panose="02020603050405020304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611560" y="323655"/>
            <a:ext cx="70199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GB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各种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软件</a:t>
            </a:r>
            <a:r>
              <a:rPr lang="zh-CN" altLang="en-GB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过程</a:t>
            </a:r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理论</a:t>
            </a:r>
            <a:r>
              <a:rPr lang="zh-CN" altLang="en-GB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模型</a:t>
            </a:r>
            <a:endParaRPr lang="en-US" altLang="zh-CN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150938" y="2663825"/>
            <a:ext cx="7156450" cy="3297238"/>
            <a:chOff x="1527" y="703"/>
            <a:chExt cx="2769" cy="1968"/>
          </a:xfrm>
        </p:grpSpPr>
        <p:sp>
          <p:nvSpPr>
            <p:cNvPr id="10246" name="Rectangle 3"/>
            <p:cNvSpPr>
              <a:spLocks noChangeArrowheads="1"/>
            </p:cNvSpPr>
            <p:nvPr/>
          </p:nvSpPr>
          <p:spPr bwMode="auto">
            <a:xfrm>
              <a:off x="1562" y="738"/>
              <a:ext cx="2734" cy="1933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5000"/>
                </a:spcBef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60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0247" name="Rectangle 4"/>
            <p:cNvSpPr>
              <a:spLocks noChangeArrowheads="1"/>
            </p:cNvSpPr>
            <p:nvPr/>
          </p:nvSpPr>
          <p:spPr bwMode="auto">
            <a:xfrm>
              <a:off x="1527" y="703"/>
              <a:ext cx="2734" cy="1933"/>
            </a:xfrm>
            <a:prstGeom prst="rect">
              <a:avLst/>
            </a:prstGeom>
            <a:solidFill>
              <a:srgbClr val="96E3FE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5000"/>
                </a:spcBef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60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566738" y="458670"/>
            <a:ext cx="534987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3500" tIns="25400" rIns="63500" bIns="2540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Linear Model</a:t>
            </a:r>
          </a:p>
        </p:txBody>
      </p:sp>
      <p:pic>
        <p:nvPicPr>
          <p:cNvPr id="10244" name="Picture 6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852738"/>
            <a:ext cx="5511800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Rectangle 7"/>
          <p:cNvSpPr>
            <a:spLocks noChangeArrowheads="1"/>
          </p:cNvSpPr>
          <p:nvPr/>
        </p:nvSpPr>
        <p:spPr bwMode="auto">
          <a:xfrm>
            <a:off x="4032250" y="1854200"/>
            <a:ext cx="35480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b="0">
                <a:solidFill>
                  <a:srgbClr val="FF0000"/>
                </a:solidFill>
                <a:latin typeface="Arial" panose="020B0604020202020204" pitchFamily="34" charset="0"/>
              </a:rPr>
              <a:t>线性顺序过程模型</a:t>
            </a:r>
            <a:r>
              <a:rPr lang="zh-CN" altLang="en-US" sz="3200"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16000" y="1898650"/>
            <a:ext cx="7466013" cy="4432300"/>
            <a:chOff x="1527" y="703"/>
            <a:chExt cx="2769" cy="1968"/>
          </a:xfrm>
        </p:grpSpPr>
        <p:sp>
          <p:nvSpPr>
            <p:cNvPr id="11273" name="Rectangle 3"/>
            <p:cNvSpPr>
              <a:spLocks noChangeArrowheads="1"/>
            </p:cNvSpPr>
            <p:nvPr/>
          </p:nvSpPr>
          <p:spPr bwMode="auto">
            <a:xfrm>
              <a:off x="1562" y="738"/>
              <a:ext cx="2734" cy="1933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5000"/>
                </a:spcBef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60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1274" name="Rectangle 4"/>
            <p:cNvSpPr>
              <a:spLocks noChangeArrowheads="1"/>
            </p:cNvSpPr>
            <p:nvPr/>
          </p:nvSpPr>
          <p:spPr bwMode="auto">
            <a:xfrm>
              <a:off x="1527" y="703"/>
              <a:ext cx="2734" cy="1933"/>
            </a:xfrm>
            <a:prstGeom prst="rect">
              <a:avLst/>
            </a:prstGeom>
            <a:solidFill>
              <a:srgbClr val="96E3FE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5000"/>
                </a:spcBef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60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296863" y="368660"/>
            <a:ext cx="5945187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3500" tIns="25400" rIns="63500" bIns="2540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Iterative Models</a:t>
            </a:r>
          </a:p>
        </p:txBody>
      </p:sp>
      <p:pic>
        <p:nvPicPr>
          <p:cNvPr id="11268" name="Picture 6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276475"/>
            <a:ext cx="3516313" cy="240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276475"/>
            <a:ext cx="26670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Rectangle 8"/>
          <p:cNvSpPr>
            <a:spLocks noChangeArrowheads="1"/>
          </p:cNvSpPr>
          <p:nvPr/>
        </p:nvSpPr>
        <p:spPr bwMode="auto">
          <a:xfrm>
            <a:off x="1811338" y="4011613"/>
            <a:ext cx="1463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1800">
                <a:latin typeface="Helvetica" panose="020B0604020202020204" pitchFamily="34" charset="0"/>
              </a:rPr>
              <a:t>Prototyping</a:t>
            </a:r>
          </a:p>
        </p:txBody>
      </p:sp>
      <p:sp>
        <p:nvSpPr>
          <p:cNvPr id="11271" name="Rectangle 9"/>
          <p:cNvSpPr>
            <a:spLocks noChangeArrowheads="1"/>
          </p:cNvSpPr>
          <p:nvPr/>
        </p:nvSpPr>
        <p:spPr bwMode="auto">
          <a:xfrm>
            <a:off x="5829300" y="4703763"/>
            <a:ext cx="676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1800">
                <a:latin typeface="Helvetica" panose="020B0604020202020204" pitchFamily="34" charset="0"/>
              </a:rPr>
              <a:t>RAD</a:t>
            </a:r>
          </a:p>
        </p:txBody>
      </p:sp>
      <p:sp>
        <p:nvSpPr>
          <p:cNvPr id="11272" name="Rectangle 10"/>
          <p:cNvSpPr>
            <a:spLocks noChangeArrowheads="1"/>
          </p:cNvSpPr>
          <p:nvPr/>
        </p:nvSpPr>
        <p:spPr bwMode="auto">
          <a:xfrm>
            <a:off x="6408738" y="954088"/>
            <a:ext cx="27352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b="0">
                <a:solidFill>
                  <a:srgbClr val="FF0000"/>
                </a:solidFill>
                <a:latin typeface="Arial" panose="020B0604020202020204" pitchFamily="34" charset="0"/>
              </a:rPr>
              <a:t>循环过程模型</a:t>
            </a:r>
            <a:r>
              <a:rPr lang="zh-CN" altLang="en-US" sz="3200"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ChangeArrowheads="1"/>
          </p:cNvSpPr>
          <p:nvPr/>
        </p:nvSpPr>
        <p:spPr bwMode="auto">
          <a:xfrm>
            <a:off x="341313" y="323850"/>
            <a:ext cx="65373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3500" tIns="25400" rIns="63500" bIns="2540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Incremental Model</a:t>
            </a:r>
          </a:p>
        </p:txBody>
      </p:sp>
      <p:pic>
        <p:nvPicPr>
          <p:cNvPr id="12291" name="Picture 6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1943100"/>
            <a:ext cx="8293100" cy="471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7"/>
          <p:cNvSpPr>
            <a:spLocks noChangeArrowheads="1"/>
          </p:cNvSpPr>
          <p:nvPr/>
        </p:nvSpPr>
        <p:spPr bwMode="auto">
          <a:xfrm>
            <a:off x="5921375" y="908050"/>
            <a:ext cx="28479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3200" b="0">
                <a:latin typeface="Arial" panose="020B0604020202020204" pitchFamily="34" charset="0"/>
              </a:rPr>
              <a:t> </a:t>
            </a:r>
            <a:r>
              <a:rPr lang="zh-CN" altLang="en-US" sz="3200" b="0">
                <a:solidFill>
                  <a:srgbClr val="FF0000"/>
                </a:solidFill>
                <a:latin typeface="Arial" panose="020B0604020202020204" pitchFamily="34" charset="0"/>
              </a:rPr>
              <a:t>增量过程模型</a:t>
            </a:r>
            <a:r>
              <a:rPr lang="zh-CN" altLang="en-US" sz="3200"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>
    <p:pull/>
  </p:transition>
</p:sld>
</file>

<file path=ppt/theme/theme1.xml><?xml version="1.0" encoding="utf-8"?>
<a:theme xmlns:a="http://schemas.openxmlformats.org/drawingml/2006/main" name="2_Profile">
  <a:themeElements>
    <a:clrScheme name="2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2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Profile">
  <a:themeElements>
    <a:clrScheme name="3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3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12700">
          <a:solidFill>
            <a:schemeClr val="tx1"/>
          </a:solidFill>
          <a:round/>
          <a:headEnd/>
          <a:tailEnd/>
        </a:ln>
        <a:effectLst/>
      </a:spPr>
      <a:bodyPr wrap="none" anchor="ctr"/>
      <a:lstStyle>
        <a:defPPr>
          <a:defRPr/>
        </a:defPPr>
      </a:lstStyle>
    </a:spDef>
  </a:objectDefaults>
  <a:extraClrSchemeLst>
    <a:extraClrScheme>
      <a:clrScheme name="3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7634</TotalTime>
  <Pages>0</Pages>
  <Words>1910</Words>
  <Characters>0</Characters>
  <Application>Microsoft Office PowerPoint</Application>
  <DocSecurity>0</DocSecurity>
  <PresentationFormat>全屏显示(4:3)</PresentationFormat>
  <Lines>0</Lines>
  <Paragraphs>369</Paragraphs>
  <Slides>43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43</vt:i4>
      </vt:variant>
    </vt:vector>
  </HeadingPairs>
  <TitlesOfParts>
    <vt:vector size="56" baseType="lpstr">
      <vt:lpstr>黑体</vt:lpstr>
      <vt:lpstr>华文楷体</vt:lpstr>
      <vt:lpstr>宋体</vt:lpstr>
      <vt:lpstr>Arial</vt:lpstr>
      <vt:lpstr>Calibri</vt:lpstr>
      <vt:lpstr>Helvetica</vt:lpstr>
      <vt:lpstr>Symbol</vt:lpstr>
      <vt:lpstr>Times</vt:lpstr>
      <vt:lpstr>Times New Roman</vt:lpstr>
      <vt:lpstr>Verdana</vt:lpstr>
      <vt:lpstr>Wingdings</vt:lpstr>
      <vt:lpstr>2_Profile</vt:lpstr>
      <vt:lpstr>3_Profile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HP</cp:lastModifiedBy>
  <cp:revision>848</cp:revision>
  <cp:lastPrinted>1899-12-30T00:00:00Z</cp:lastPrinted>
  <dcterms:created xsi:type="dcterms:W3CDTF">2008-08-06T12:32:32Z</dcterms:created>
  <dcterms:modified xsi:type="dcterms:W3CDTF">2022-02-22T13:19:07Z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2052-6.3.0.1705</vt:lpwstr>
  </property>
</Properties>
</file>